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0" r:id="rId2"/>
    <p:sldId id="443" r:id="rId3"/>
    <p:sldId id="437" r:id="rId4"/>
    <p:sldId id="432" r:id="rId5"/>
    <p:sldId id="433" r:id="rId6"/>
    <p:sldId id="435" r:id="rId7"/>
    <p:sldId id="434" r:id="rId8"/>
    <p:sldId id="441" r:id="rId9"/>
    <p:sldId id="442" r:id="rId10"/>
    <p:sldId id="436" r:id="rId11"/>
    <p:sldId id="440" r:id="rId12"/>
    <p:sldId id="444" r:id="rId13"/>
    <p:sldId id="43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0048" autoAdjust="0"/>
  </p:normalViewPr>
  <p:slideViewPr>
    <p:cSldViewPr snapToGrid="0">
      <p:cViewPr varScale="1">
        <p:scale>
          <a:sx n="66" d="100"/>
          <a:sy n="66" d="100"/>
        </p:scale>
        <p:origin x="23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65904-1155-40A6-BF29-4ECDE7B48DBC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35AFB-8876-4600-ACC1-54A9312F4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38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Opening slide while we wait for the program to start (6:50 to 7pm)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23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Liz shares the overview of tonight’s time—notifies everyone we’ll be recording (Anja hits record),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/>
              <a:t>Liz thanks all for being here. First off, asks Andrea, Anja and Moses in this order, to introduce themselves—students can come on later during panel for intros. </a:t>
            </a:r>
          </a:p>
          <a:p>
            <a:r>
              <a:rPr lang="en-US" dirty="0"/>
              <a:t>Moses begins with slide 3-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091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  <a:p>
            <a:r>
              <a:rPr lang="en-US" dirty="0"/>
              <a:t>This is where we are. </a:t>
            </a:r>
          </a:p>
          <a:p>
            <a:r>
              <a:rPr lang="en-US" dirty="0"/>
              <a:t>Share current demographic trends to set up the reasoning behind the next few slides. </a:t>
            </a:r>
          </a:p>
          <a:p>
            <a:r>
              <a:rPr lang="en-US" dirty="0"/>
              <a:t>Need the help of alumni to keep on the look out for talent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96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579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07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27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Moses</a:t>
            </a:r>
          </a:p>
          <a:p>
            <a:r>
              <a:rPr lang="en-US" dirty="0"/>
              <a:t>Then send it to Anja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95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Anja—attended safety session </a:t>
            </a:r>
          </a:p>
          <a:p>
            <a:r>
              <a:rPr lang="en-US" dirty="0"/>
              <a:t>Add info about Safety week coming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167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Anja—more re</a:t>
            </a:r>
          </a:p>
          <a:p>
            <a:r>
              <a:rPr lang="en-US" dirty="0"/>
              <a:t>sources for students/leadership for students, beyond those in EMS club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0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Anja Things to get excited about –what folks are saying about UVM—</a:t>
            </a:r>
          </a:p>
          <a:p>
            <a:r>
              <a:rPr lang="en-US" dirty="0"/>
              <a:t>Send it on to Liz after you’re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313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Liz to moderate panel (2 perspectives per question) Abby, Eden, Rese</a:t>
            </a:r>
          </a:p>
          <a:p>
            <a:r>
              <a:rPr lang="en-US" dirty="0"/>
              <a:t>Introductions by students, </a:t>
            </a:r>
          </a:p>
          <a:p>
            <a:r>
              <a:rPr lang="en-US" dirty="0"/>
              <a:t>Please story tell your:</a:t>
            </a:r>
          </a:p>
          <a:p>
            <a:endParaRPr lang="en-US" dirty="0"/>
          </a:p>
          <a:p>
            <a:r>
              <a:rPr lang="en-US" dirty="0"/>
              <a:t>Favorite class and/or interaction with faculty? What’s special about studying your major at UVM? </a:t>
            </a:r>
          </a:p>
          <a:p>
            <a:endParaRPr lang="en-US" dirty="0"/>
          </a:p>
          <a:p>
            <a:r>
              <a:rPr lang="en-US" dirty="0"/>
              <a:t>Tell us about the academic rigor and offerings you and your friends are experiencing? </a:t>
            </a:r>
          </a:p>
          <a:p>
            <a:r>
              <a:rPr lang="en-US" dirty="0"/>
              <a:t>How did you get involved on campus initially, how do you keep growing here?</a:t>
            </a:r>
          </a:p>
          <a:p>
            <a:r>
              <a:rPr lang="en-US" dirty="0"/>
              <a:t>What’s been the most impactful resources you use? Tutoring Center? CAPs, Career Center, Center for Health and Wellbeing, others?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What’s been your university housing experience? Living on campus, off campus, safety, and getting involved? </a:t>
            </a:r>
          </a:p>
          <a:p>
            <a:r>
              <a:rPr lang="en-US" dirty="0"/>
              <a:t>Any examples of advising, career, experiential learning you’ve been a part of and would help our alumni know what’s current?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one thing alumni volunteers can share with a prospective student about Why UVM today? </a:t>
            </a:r>
          </a:p>
          <a:p>
            <a:r>
              <a:rPr lang="en-US" dirty="0"/>
              <a:t>Thank you to our panelists…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37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Liz </a:t>
            </a:r>
          </a:p>
          <a:p>
            <a:r>
              <a:rPr lang="en-US" dirty="0"/>
              <a:t>Refer a Catamount QR is feedback for what ideas you have that might incentivize alumni to refer a catamount…no longer having the application fee for the student as the incentive.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35AFB-8876-4600-ACC1-54A9312F4A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17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Liz back on screen. Anja stops recording. </a:t>
            </a:r>
          </a:p>
          <a:p>
            <a:r>
              <a:rPr lang="en-US" dirty="0"/>
              <a:t>Liz, Moses, Anja, Andrea back on screen and begin Q&amp;A until 8pm…will take a few questions.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D1A98-2C11-DF44-B396-F4AAB9FFD4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13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1708A8B4-B8CB-E276-4D3B-3C043C31F0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388" y="6152528"/>
            <a:ext cx="1274769" cy="41019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95A18F0-FC8F-95A3-9A8D-90030BA79E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606" y="1122363"/>
            <a:ext cx="8566890" cy="2387600"/>
          </a:xfrm>
          <a:prstGeom prst="rect">
            <a:avLst/>
          </a:prstGeo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Lora SemiBold" pitchFamily="2" charset="77"/>
                <a:ea typeface="Frank Ruhl Libre" pitchFamily="2" charset="-79"/>
                <a:cs typeface="Frank Ruhl Libre" pitchFamily="2" charset="-79"/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3060F00-57CF-9E7F-120E-C2581F73A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606" y="3602038"/>
            <a:ext cx="856689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 i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904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F0F341-E203-2453-86F4-AA75ACDBD1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E3FF0E-8BD7-B152-9E7A-09DAD3497E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35" y="1"/>
            <a:ext cx="12187065" cy="685799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90E2E53-F98C-94D4-8878-D4A3828936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606" y="1122363"/>
            <a:ext cx="8566890" cy="2387600"/>
          </a:xfrm>
          <a:prstGeom prst="rect">
            <a:avLst/>
          </a:prstGeom>
        </p:spPr>
        <p:txBody>
          <a:bodyPr anchor="b"/>
          <a:lstStyle>
            <a:lvl1pPr algn="l">
              <a:defRPr sz="6000" b="1" i="0">
                <a:solidFill>
                  <a:srgbClr val="006B51"/>
                </a:solidFill>
                <a:latin typeface="Lora SemiBold" pitchFamily="2" charset="77"/>
                <a:ea typeface="Frank Ruhl Libre" pitchFamily="2" charset="-79"/>
                <a:cs typeface="Frank Ruhl Libre" pitchFamily="2" charset="-79"/>
              </a:defRPr>
            </a:lvl1pPr>
          </a:lstStyle>
          <a:p>
            <a:r>
              <a:rPr lang="en-US" dirty="0"/>
              <a:t>Two-Line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pic>
        <p:nvPicPr>
          <p:cNvPr id="13" name="Picture 12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1119646F-3453-874F-B0E4-6B92EE0962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AB2C0948-CB90-B0DC-F06D-B444CA538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606" y="3602038"/>
            <a:ext cx="856689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 i="0">
                <a:solidFill>
                  <a:srgbClr val="006B51"/>
                </a:solidFill>
                <a:latin typeface="Century Gothic" panose="020B0502020202020204" pitchFamily="34" charset="0"/>
                <a:cs typeface="Poppins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6003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D54CA6A-FAB6-8BEC-3B15-E63C278858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606" y="1122363"/>
            <a:ext cx="8566890" cy="2387600"/>
          </a:xfrm>
          <a:prstGeom prst="rect">
            <a:avLst/>
          </a:prstGeo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Lora SemiBold" pitchFamily="2" charset="77"/>
                <a:ea typeface="Frank Ruhl Libre" pitchFamily="2" charset="-79"/>
                <a:cs typeface="Frank Ruhl Libre" pitchFamily="2" charset="-79"/>
              </a:defRPr>
            </a:lvl1pPr>
          </a:lstStyle>
          <a:p>
            <a:r>
              <a:rPr lang="en-US" dirty="0"/>
              <a:t>Section Header</a:t>
            </a:r>
          </a:p>
        </p:txBody>
      </p:sp>
      <p:pic>
        <p:nvPicPr>
          <p:cNvPr id="8" name="Picture 7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31C91D99-D4A2-16B9-0F04-C6B9E89D069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06389" y="6152528"/>
            <a:ext cx="1274766" cy="410197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1DAB7374-13BC-0937-2362-154AA628B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606" y="3602038"/>
            <a:ext cx="856689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 i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11475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F942A7-53B2-5F91-3643-A00826167592}"/>
              </a:ext>
            </a:extLst>
          </p:cNvPr>
          <p:cNvSpPr/>
          <p:nvPr userDrawn="1"/>
        </p:nvSpPr>
        <p:spPr>
          <a:xfrm>
            <a:off x="0" y="-7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C4BC6-33AC-4C1B-BE79-B4B658E9E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883" y="1"/>
            <a:ext cx="12187065" cy="68579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1DD8DB1-55C6-5968-DF8A-421B03F592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606" y="1122363"/>
            <a:ext cx="8566890" cy="2387600"/>
          </a:xfrm>
          <a:prstGeom prst="rect">
            <a:avLst/>
          </a:prstGeom>
        </p:spPr>
        <p:txBody>
          <a:bodyPr anchor="b"/>
          <a:lstStyle>
            <a:lvl1pPr algn="l">
              <a:defRPr sz="6000" b="1" i="0">
                <a:solidFill>
                  <a:srgbClr val="006B51"/>
                </a:solidFill>
                <a:latin typeface="Lora SemiBold" pitchFamily="2" charset="77"/>
                <a:ea typeface="Frank Ruhl Libre" pitchFamily="2" charset="-79"/>
                <a:cs typeface="Frank Ruhl Libre" pitchFamily="2" charset="-79"/>
              </a:defRPr>
            </a:lvl1pPr>
          </a:lstStyle>
          <a:p>
            <a:r>
              <a:rPr lang="en-US" dirty="0"/>
              <a:t>Section Header</a:t>
            </a:r>
          </a:p>
        </p:txBody>
      </p:sp>
      <p:pic>
        <p:nvPicPr>
          <p:cNvPr id="11" name="Picture 10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88E39C40-3A42-C612-AB1B-DD8211B4E3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E3748863-D2A7-E7F6-D3D6-854414498C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606" y="3602038"/>
            <a:ext cx="856689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 i="0">
                <a:solidFill>
                  <a:srgbClr val="006B51"/>
                </a:solidFill>
                <a:latin typeface="Century Gothic" panose="020B0502020202020204" pitchFamily="34" charset="0"/>
                <a:cs typeface="Poppins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094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534BAA4-5309-5B83-E0D9-66E735B3847C}"/>
              </a:ext>
            </a:extLst>
          </p:cNvPr>
          <p:cNvGrpSpPr/>
          <p:nvPr userDrawn="1"/>
        </p:nvGrpSpPr>
        <p:grpSpPr>
          <a:xfrm>
            <a:off x="-5477" y="-108155"/>
            <a:ext cx="12202951" cy="2424318"/>
            <a:chOff x="-300625" y="-108155"/>
            <a:chExt cx="12703214" cy="242431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FCE9288-77EA-4A16-EB6C-62FA4464A11B}"/>
                </a:ext>
              </a:extLst>
            </p:cNvPr>
            <p:cNvSpPr/>
            <p:nvPr userDrawn="1"/>
          </p:nvSpPr>
          <p:spPr>
            <a:xfrm>
              <a:off x="-300625" y="-108155"/>
              <a:ext cx="12703214" cy="2287334"/>
            </a:xfrm>
            <a:prstGeom prst="rect">
              <a:avLst/>
            </a:prstGeom>
            <a:solidFill>
              <a:srgbClr val="15473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3438170-238B-A0FF-E49B-A59F1281371C}"/>
                </a:ext>
              </a:extLst>
            </p:cNvPr>
            <p:cNvSpPr/>
            <p:nvPr userDrawn="1"/>
          </p:nvSpPr>
          <p:spPr>
            <a:xfrm flipV="1">
              <a:off x="-300625" y="2179179"/>
              <a:ext cx="12703214" cy="136984"/>
            </a:xfrm>
            <a:prstGeom prst="rect">
              <a:avLst/>
            </a:prstGeom>
            <a:solidFill>
              <a:srgbClr val="FFD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ubtitle 2">
            <a:extLst>
              <a:ext uri="{FF2B5EF4-FFF2-40B4-BE49-F238E27FC236}">
                <a16:creationId xmlns:a16="http://schemas.microsoft.com/office/drawing/2014/main" id="{80AED746-76AB-01EF-A1B4-D421586CD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606" y="3602038"/>
            <a:ext cx="856689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2331BA53-B0E3-1E4D-37DC-C82AF7B041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316163"/>
            <a:ext cx="12192000" cy="45418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807679-9261-6A01-19FF-4EB85659F7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3507" y="1148304"/>
            <a:ext cx="8967787" cy="727075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i="0" kern="1200" dirty="0">
                <a:solidFill>
                  <a:schemeClr val="bg1"/>
                </a:solidFill>
                <a:latin typeface="Lora SemiBold" pitchFamily="2" charset="77"/>
                <a:ea typeface="Frank Ruhl Libre" pitchFamily="2" charset="-79"/>
                <a:cs typeface="Frank Ruhl Libre" pitchFamily="2" charset="-79"/>
              </a:defRPr>
            </a:lvl1pPr>
            <a:lvl3pPr marL="914400" indent="0">
              <a:buNone/>
              <a:defRPr/>
            </a:lvl3pPr>
          </a:lstStyle>
          <a:p>
            <a:r>
              <a:rPr lang="en-US" b="1" i="0" dirty="0">
                <a:solidFill>
                  <a:schemeClr val="bg1"/>
                </a:solidFill>
                <a:latin typeface="Lora SemiBold" pitchFamily="2" charset="77"/>
              </a:rPr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371851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28D95FE-0C9F-7EC9-03C1-2A3366D55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 dirty="0"/>
              <a:t>  |  DEPARTMENT NAME</a:t>
            </a:r>
          </a:p>
        </p:txBody>
      </p:sp>
      <p:pic>
        <p:nvPicPr>
          <p:cNvPr id="2" name="Picture 1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5510C3E4-AB58-E4C7-F9A0-06A8C7C3D4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388" y="6152528"/>
            <a:ext cx="1274769" cy="41019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07E0E46-4BEA-9194-149E-7C8D1E907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5623208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9E56A5E-931A-0745-86BD-0CB49BB458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0429" y="1628779"/>
            <a:ext cx="6666195" cy="3869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</p:spTree>
    <p:extLst>
      <p:ext uri="{BB962C8B-B14F-4D97-AF65-F5344CB8AC3E}">
        <p14:creationId xmlns:p14="http://schemas.microsoft.com/office/powerpoint/2010/main" val="803042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C176074-C3BE-4A6E-B535-D9D93A5EB941}"/>
              </a:ext>
            </a:extLst>
          </p:cNvPr>
          <p:cNvGrpSpPr/>
          <p:nvPr userDrawn="1"/>
        </p:nvGrpSpPr>
        <p:grpSpPr>
          <a:xfrm>
            <a:off x="0" y="-7"/>
            <a:ext cx="12192000" cy="6858007"/>
            <a:chOff x="0" y="-7"/>
            <a:chExt cx="12192000" cy="685800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3AEDD0F-D865-DC86-D255-30A0C7FDDC14}"/>
                </a:ext>
              </a:extLst>
            </p:cNvPr>
            <p:cNvSpPr/>
            <p:nvPr userDrawn="1"/>
          </p:nvSpPr>
          <p:spPr>
            <a:xfrm>
              <a:off x="0" y="-7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0E8E13F-416A-95D0-9286-49ACD2BFBD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4935" y="1"/>
              <a:ext cx="12187065" cy="6857999"/>
            </a:xfrm>
            <a:prstGeom prst="rect">
              <a:avLst/>
            </a:prstGeom>
          </p:spPr>
        </p:pic>
      </p:grp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28D95FE-0C9F-7EC9-03C1-2A3366D55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rgbClr val="15473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/>
              <a:t>  |  DEPARTMENT NAME</a:t>
            </a:r>
            <a:endParaRPr lang="en-US" dirty="0"/>
          </a:p>
        </p:txBody>
      </p:sp>
      <p:pic>
        <p:nvPicPr>
          <p:cNvPr id="2" name="Picture 1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5510C3E4-AB58-E4C7-F9A0-06A8C7C3D4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BC22E84-98C9-2268-3258-804D58610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5623208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22D6FC-18A3-95A5-DA37-A9E8F85848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0429" y="1628779"/>
            <a:ext cx="6666195" cy="3869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</p:spTree>
    <p:extLst>
      <p:ext uri="{BB962C8B-B14F-4D97-AF65-F5344CB8AC3E}">
        <p14:creationId xmlns:p14="http://schemas.microsoft.com/office/powerpoint/2010/main" val="17220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 2-Col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0BD06F7D-E286-4308-B43F-5674DDE18AB6}"/>
              </a:ext>
            </a:extLst>
          </p:cNvPr>
          <p:cNvGrpSpPr/>
          <p:nvPr userDrawn="1"/>
        </p:nvGrpSpPr>
        <p:grpSpPr>
          <a:xfrm>
            <a:off x="-3882" y="-1"/>
            <a:ext cx="12187063" cy="6858001"/>
            <a:chOff x="-3882" y="-1"/>
            <a:chExt cx="12187063" cy="685800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424B6B-6EA1-0826-F963-DE65D0A09C60}"/>
                </a:ext>
              </a:extLst>
            </p:cNvPr>
            <p:cNvSpPr/>
            <p:nvPr userDrawn="1"/>
          </p:nvSpPr>
          <p:spPr>
            <a:xfrm>
              <a:off x="-3882" y="-1"/>
              <a:ext cx="12187063" cy="6858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B61CD39-2CF3-08F7-AAC3-407B83174F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-3882" y="1"/>
              <a:ext cx="12187063" cy="6857998"/>
            </a:xfrm>
            <a:prstGeom prst="rect">
              <a:avLst/>
            </a:prstGeom>
          </p:spPr>
        </p:pic>
      </p:grp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5F9D803-EAD4-480C-EDA0-88656D0193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4360" y="1616696"/>
            <a:ext cx="11073073" cy="4198175"/>
          </a:xfrm>
          <a:prstGeom prst="rect">
            <a:avLst/>
          </a:prstGeom>
        </p:spPr>
        <p:txBody>
          <a:bodyPr numCol="2" spcCol="457200"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  <p:pic>
        <p:nvPicPr>
          <p:cNvPr id="8" name="Picture 7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752BE84D-7D32-7DBC-8BA3-73C79A2AFA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9" y="6152528"/>
            <a:ext cx="1274766" cy="410197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07A45B-F0EF-3DA2-AC14-356368C25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/>
              <a:t>  |  DEPARTMENT NAME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44D04A-A201-B5A8-B110-F8495CAD5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29" y="779264"/>
            <a:ext cx="11067003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549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 2-Col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0BD06F7D-E286-4308-B43F-5674DDE18AB6}"/>
              </a:ext>
            </a:extLst>
          </p:cNvPr>
          <p:cNvGrpSpPr/>
          <p:nvPr userDrawn="1"/>
        </p:nvGrpSpPr>
        <p:grpSpPr>
          <a:xfrm>
            <a:off x="-3882" y="-1"/>
            <a:ext cx="12187063" cy="6858001"/>
            <a:chOff x="-3882" y="-1"/>
            <a:chExt cx="12187063" cy="685800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424B6B-6EA1-0826-F963-DE65D0A09C60}"/>
                </a:ext>
              </a:extLst>
            </p:cNvPr>
            <p:cNvSpPr/>
            <p:nvPr userDrawn="1"/>
          </p:nvSpPr>
          <p:spPr>
            <a:xfrm>
              <a:off x="-3882" y="-1"/>
              <a:ext cx="12187063" cy="6858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B61CD39-2CF3-08F7-AAC3-407B83174F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-3882" y="1"/>
              <a:ext cx="12187063" cy="6857999"/>
            </a:xfrm>
            <a:prstGeom prst="rect">
              <a:avLst/>
            </a:prstGeom>
          </p:spPr>
        </p:pic>
      </p:grp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5F9D803-EAD4-480C-EDA0-88656D0193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4360" y="1616696"/>
            <a:ext cx="11073073" cy="4198175"/>
          </a:xfrm>
          <a:prstGeom prst="rect">
            <a:avLst/>
          </a:prstGeom>
        </p:spPr>
        <p:txBody>
          <a:bodyPr numCol="2" spcCol="457200"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  <p:pic>
        <p:nvPicPr>
          <p:cNvPr id="8" name="Picture 7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752BE84D-7D32-7DBC-8BA3-73C79A2AFA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07A45B-F0EF-3DA2-AC14-356368C25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rgbClr val="15473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/>
              <a:t>  |  DEPARTMENT NAME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44D04A-A201-B5A8-B110-F8495CAD5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29" y="779264"/>
            <a:ext cx="11067003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14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24B6B-6EA1-0826-F963-DE65D0A09C60}"/>
              </a:ext>
            </a:extLst>
          </p:cNvPr>
          <p:cNvSpPr/>
          <p:nvPr userDrawn="1"/>
        </p:nvSpPr>
        <p:spPr>
          <a:xfrm>
            <a:off x="-3882" y="-1"/>
            <a:ext cx="1218706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61CD39-2CF3-08F7-AAC3-407B83174F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882" y="1"/>
            <a:ext cx="12187063" cy="6857998"/>
          </a:xfrm>
          <a:prstGeom prst="rect">
            <a:avLst/>
          </a:prstGeom>
        </p:spPr>
      </p:pic>
      <p:pic>
        <p:nvPicPr>
          <p:cNvPr id="8" name="Picture 7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752BE84D-7D32-7DBC-8BA3-73C79A2AFA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9" y="6152528"/>
            <a:ext cx="1274766" cy="410197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07A45B-F0EF-3DA2-AC14-356368C25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/>
              <a:t>  |  DEPARTMENT NAME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44D04A-A201-B5A8-B110-F8495CAD5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29" y="779264"/>
            <a:ext cx="6023259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E9AE9F02-96E0-A04B-CFA7-D38B50B2671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26275" y="171450"/>
            <a:ext cx="5165725" cy="567271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648CB17-E783-66E0-780D-59D5D39A5A9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0430" y="1628779"/>
            <a:ext cx="6023258" cy="3869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</p:spTree>
    <p:extLst>
      <p:ext uri="{BB962C8B-B14F-4D97-AF65-F5344CB8AC3E}">
        <p14:creationId xmlns:p14="http://schemas.microsoft.com/office/powerpoint/2010/main" val="26619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24B6B-6EA1-0826-F963-DE65D0A09C60}"/>
              </a:ext>
            </a:extLst>
          </p:cNvPr>
          <p:cNvSpPr/>
          <p:nvPr userDrawn="1"/>
        </p:nvSpPr>
        <p:spPr>
          <a:xfrm>
            <a:off x="-3882" y="-1"/>
            <a:ext cx="1218706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61CD39-2CF3-08F7-AAC3-407B83174F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882" y="1"/>
            <a:ext cx="12187063" cy="6857999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8B19AC2-B7C2-ADE2-10DB-341D4BFEB9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945" y="6121747"/>
            <a:ext cx="1698423" cy="429376"/>
          </a:xfrm>
          <a:prstGeom prst="rect">
            <a:avLst/>
          </a:prstGeom>
        </p:spPr>
      </p:pic>
      <p:pic>
        <p:nvPicPr>
          <p:cNvPr id="8" name="Picture 7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752BE84D-7D32-7DBC-8BA3-73C79A2AFA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07A45B-F0EF-3DA2-AC14-356368C25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rgbClr val="15473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/>
              <a:t>  |  DEPARTMENT NAME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44D04A-A201-B5A8-B110-F8495CAD5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29" y="779264"/>
            <a:ext cx="6023259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E9AE9F02-96E0-A04B-CFA7-D38B50B2671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26275" y="171450"/>
            <a:ext cx="5165725" cy="567271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4C8F0D7-5E83-909E-4402-925EBD5FFE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0430" y="1628779"/>
            <a:ext cx="6023258" cy="3869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</p:spTree>
    <p:extLst>
      <p:ext uri="{BB962C8B-B14F-4D97-AF65-F5344CB8AC3E}">
        <p14:creationId xmlns:p14="http://schemas.microsoft.com/office/powerpoint/2010/main" val="2629500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Multi-Imag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D2CFC7-F21C-E068-FACC-F3E8C2AC6F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882" y="1"/>
            <a:ext cx="12187063" cy="6857998"/>
          </a:xfrm>
          <a:prstGeom prst="rect">
            <a:avLst/>
          </a:prstGeom>
        </p:spPr>
      </p:pic>
      <p:pic>
        <p:nvPicPr>
          <p:cNvPr id="8" name="Picture 7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752BE84D-7D32-7DBC-8BA3-73C79A2AFA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9" y="6152528"/>
            <a:ext cx="1274766" cy="410197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07A45B-F0EF-3DA2-AC14-356368C25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/>
              <a:t>  |  DEPARTMENT NAME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44D04A-A201-B5A8-B110-F8495CAD5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29" y="779264"/>
            <a:ext cx="6023259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C270AB25-6193-D7FE-77F3-3E67A400A4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26275" y="171449"/>
            <a:ext cx="5165725" cy="338477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698B619-2A3A-0FE2-7AC2-7BAB298108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26276" y="3556221"/>
            <a:ext cx="2584864" cy="228794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A8468787-B2AA-2E5B-1B41-69DB1C6DF1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09137" y="3556221"/>
            <a:ext cx="2584864" cy="228794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630D3A8-E7DF-29AB-7626-150B9E893D3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0430" y="1628779"/>
            <a:ext cx="6023258" cy="3869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</p:spTree>
    <p:extLst>
      <p:ext uri="{BB962C8B-B14F-4D97-AF65-F5344CB8AC3E}">
        <p14:creationId xmlns:p14="http://schemas.microsoft.com/office/powerpoint/2010/main" val="1678481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Multi-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24B6B-6EA1-0826-F963-DE65D0A09C60}"/>
              </a:ext>
            </a:extLst>
          </p:cNvPr>
          <p:cNvSpPr/>
          <p:nvPr userDrawn="1"/>
        </p:nvSpPr>
        <p:spPr>
          <a:xfrm>
            <a:off x="-3882" y="-1"/>
            <a:ext cx="1218706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61CD39-2CF3-08F7-AAC3-407B83174F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819" y="1"/>
            <a:ext cx="12187063" cy="6857999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8B19AC2-B7C2-ADE2-10DB-341D4BFEB9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945" y="6121747"/>
            <a:ext cx="1698423" cy="429376"/>
          </a:xfrm>
          <a:prstGeom prst="rect">
            <a:avLst/>
          </a:prstGeom>
        </p:spPr>
      </p:pic>
      <p:pic>
        <p:nvPicPr>
          <p:cNvPr id="8" name="Picture 7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752BE84D-7D32-7DBC-8BA3-73C79A2AFA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07A45B-F0EF-3DA2-AC14-356368C25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rgbClr val="15473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 dirty="0"/>
              <a:t>  |  DEPARTMENT NAME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44D04A-A201-B5A8-B110-F8495CAD5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29" y="779264"/>
            <a:ext cx="6023259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C270AB25-6193-D7FE-77F3-3E67A400A4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26275" y="171449"/>
            <a:ext cx="5165725" cy="338477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698B619-2A3A-0FE2-7AC2-7BAB298108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26276" y="3556221"/>
            <a:ext cx="2584864" cy="228794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A8468787-B2AA-2E5B-1B41-69DB1C6DF14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09137" y="3556221"/>
            <a:ext cx="2584864" cy="228794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6C9D6F0-A494-7697-828F-653B8AD328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0430" y="1628779"/>
            <a:ext cx="6023258" cy="3869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</p:spTree>
    <p:extLst>
      <p:ext uri="{BB962C8B-B14F-4D97-AF65-F5344CB8AC3E}">
        <p14:creationId xmlns:p14="http://schemas.microsoft.com/office/powerpoint/2010/main" val="4161363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Text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E8D878-325E-E13E-1E54-D128C9B75F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66" y="0"/>
            <a:ext cx="12189532" cy="68593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5BCA301-BC06-3DD5-48A2-A0F9F6CA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0835297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BB6D34C-01AA-92AA-1E8A-17F94D3F0C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30" y="2619883"/>
            <a:ext cx="5085664" cy="33237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B3B74DB-87A9-4EE9-D3D8-C3BEFA6F0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30" y="1905455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72B0E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1 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B3ED1F2-4695-5735-E4D8-7069AF4DC3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430" y="2271768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 b="1" i="1">
                <a:solidFill>
                  <a:schemeClr val="bg1"/>
                </a:solidFill>
                <a:latin typeface="Lora SemiBold" pitchFamily="2" charset="7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6D079F8-8613-DBD5-AA65-9B780F23E6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0063" y="2619883"/>
            <a:ext cx="5085664" cy="33237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0C0607B-2D5C-E2F6-0177-B066BF036C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70063" y="1905455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72B0E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2 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65D258AC-FA3F-A329-C929-C218C92809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70063" y="2271768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 b="1" i="1">
                <a:solidFill>
                  <a:schemeClr val="bg1"/>
                </a:solidFill>
                <a:latin typeface="Lora SemiBold" pitchFamily="2" charset="7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EC0CAC-708A-B527-22D6-8428D475A90F}"/>
              </a:ext>
            </a:extLst>
          </p:cNvPr>
          <p:cNvCxnSpPr>
            <a:cxnSpLocks/>
          </p:cNvCxnSpPr>
          <p:nvPr userDrawn="1"/>
        </p:nvCxnSpPr>
        <p:spPr>
          <a:xfrm>
            <a:off x="6045200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F03F658-7563-29DE-A3DE-2ECB4A7D7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 dirty="0"/>
              <a:t>  |  DEPARTMENT NAME</a:t>
            </a:r>
          </a:p>
        </p:txBody>
      </p:sp>
      <p:pic>
        <p:nvPicPr>
          <p:cNvPr id="16" name="Picture 15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325FEF2F-3648-E741-D693-B578934586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6388" y="6152528"/>
            <a:ext cx="1274769" cy="41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13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Tex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458E088-937D-DB10-8677-BDC43DBB2E50}"/>
              </a:ext>
            </a:extLst>
          </p:cNvPr>
          <p:cNvGrpSpPr/>
          <p:nvPr userDrawn="1"/>
        </p:nvGrpSpPr>
        <p:grpSpPr>
          <a:xfrm>
            <a:off x="-3882" y="-1"/>
            <a:ext cx="12187063" cy="6858001"/>
            <a:chOff x="-3882" y="-1"/>
            <a:chExt cx="12187063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5D2242-DC62-B263-BECE-3ED661FB98E4}"/>
                </a:ext>
              </a:extLst>
            </p:cNvPr>
            <p:cNvSpPr/>
            <p:nvPr userDrawn="1"/>
          </p:nvSpPr>
          <p:spPr>
            <a:xfrm>
              <a:off x="-3882" y="-1"/>
              <a:ext cx="12187063" cy="6858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F73F951-8E3E-6E66-C5D1-3372B6EF7B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-3882" y="1"/>
              <a:ext cx="12187063" cy="6857999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95BCA301-BC06-3DD5-48A2-A0F9F6CA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0835297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BB6D34C-01AA-92AA-1E8A-17F94D3F0C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30" y="2619883"/>
            <a:ext cx="5085664" cy="33237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B3B74DB-87A9-4EE9-D3D8-C3BEFA6F0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30" y="1905455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4195D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1 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B3ED1F2-4695-5735-E4D8-7069AF4DC3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430" y="2271768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 b="1" i="1">
                <a:solidFill>
                  <a:schemeClr val="tx1"/>
                </a:solidFill>
                <a:latin typeface="Lora SemiBold" pitchFamily="2" charset="7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6D079F8-8613-DBD5-AA65-9B780F23E6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0063" y="2619883"/>
            <a:ext cx="5085664" cy="33237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Morbi </a:t>
            </a:r>
            <a:r>
              <a:rPr lang="en-US" dirty="0" err="1"/>
              <a:t>sagittis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vel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fermentum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diam </a:t>
            </a:r>
            <a:r>
              <a:rPr lang="en-US" dirty="0" err="1"/>
              <a:t>luctus</a:t>
            </a:r>
            <a:r>
              <a:rPr lang="en-US" dirty="0"/>
              <a:t> sed.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0C0607B-2D5C-E2F6-0177-B066BF036C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70063" y="1905455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4195D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2 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65D258AC-FA3F-A329-C929-C218C92809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70063" y="2271768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 b="1" i="1">
                <a:solidFill>
                  <a:schemeClr val="tx1"/>
                </a:solidFill>
                <a:latin typeface="Lora SemiBold" pitchFamily="2" charset="7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EC0CAC-708A-B527-22D6-8428D475A90F}"/>
              </a:ext>
            </a:extLst>
          </p:cNvPr>
          <p:cNvCxnSpPr>
            <a:cxnSpLocks/>
          </p:cNvCxnSpPr>
          <p:nvPr userDrawn="1"/>
        </p:nvCxnSpPr>
        <p:spPr>
          <a:xfrm>
            <a:off x="6045200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F03F658-7563-29DE-A3DE-2ECB4A7D7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rgbClr val="15473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/>
              <a:t>  |  DEPARTMENT NAME</a:t>
            </a:r>
            <a:endParaRPr lang="en-US" dirty="0"/>
          </a:p>
        </p:txBody>
      </p:sp>
      <p:pic>
        <p:nvPicPr>
          <p:cNvPr id="16" name="Picture 15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325FEF2F-3648-E741-D693-B578934586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19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IMG + Text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E8D878-325E-E13E-1E54-D128C9B75F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66" y="0"/>
            <a:ext cx="12189532" cy="68593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5BCA301-BC06-3DD5-48A2-A0F9F6CA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0835297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BB6D34C-01AA-92AA-1E8A-17F94D3F0C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30" y="4281632"/>
            <a:ext cx="5085664" cy="159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B3B74DB-87A9-4EE9-D3D8-C3BEFA6F0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29" y="3839275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72B0E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1 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6D079F8-8613-DBD5-AA65-9B780F23E6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0063" y="4281632"/>
            <a:ext cx="5085664" cy="159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0C0607B-2D5C-E2F6-0177-B066BF036C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70063" y="3839275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72B0E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2 TITLE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F03F658-7563-29DE-A3DE-2ECB4A7D7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 dirty="0"/>
              <a:t>  |  DEPARTMENT NAME</a:t>
            </a:r>
          </a:p>
        </p:txBody>
      </p:sp>
      <p:pic>
        <p:nvPicPr>
          <p:cNvPr id="16" name="Picture 15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325FEF2F-3648-E741-D693-B578934586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6388" y="6152528"/>
            <a:ext cx="1274769" cy="410198"/>
          </a:xfrm>
          <a:prstGeom prst="rect">
            <a:avLst/>
          </a:prstGeom>
        </p:spPr>
      </p:pic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7134BB87-AD1A-0F85-3894-83865AA66A7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429" y="1876903"/>
            <a:ext cx="5099895" cy="18863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186CB49D-423C-F078-9058-14B85BDB1C6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38288" y="1876903"/>
            <a:ext cx="5117440" cy="18863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F2909AB-DFBE-863A-662A-3836CBB0D020}"/>
              </a:ext>
            </a:extLst>
          </p:cNvPr>
          <p:cNvCxnSpPr>
            <a:cxnSpLocks/>
          </p:cNvCxnSpPr>
          <p:nvPr userDrawn="1"/>
        </p:nvCxnSpPr>
        <p:spPr>
          <a:xfrm>
            <a:off x="6045200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516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IMG + Tex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527DC0B-667A-7C2A-A251-70BA5DB4E1C1}"/>
              </a:ext>
            </a:extLst>
          </p:cNvPr>
          <p:cNvGrpSpPr/>
          <p:nvPr userDrawn="1"/>
        </p:nvGrpSpPr>
        <p:grpSpPr>
          <a:xfrm>
            <a:off x="-3882" y="-1"/>
            <a:ext cx="12187063" cy="6858001"/>
            <a:chOff x="-3882" y="-1"/>
            <a:chExt cx="12187063" cy="68580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E5CE99F-5379-46BE-69C4-261A964D565C}"/>
                </a:ext>
              </a:extLst>
            </p:cNvPr>
            <p:cNvSpPr/>
            <p:nvPr userDrawn="1"/>
          </p:nvSpPr>
          <p:spPr>
            <a:xfrm>
              <a:off x="-3882" y="-1"/>
              <a:ext cx="12187063" cy="6858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726AABD-C0A5-40CB-D6B9-D61E51C9A8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-3882" y="1"/>
              <a:ext cx="12187063" cy="6857999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95BCA301-BC06-3DD5-48A2-A0F9F6CA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0835297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BB6D34C-01AA-92AA-1E8A-17F94D3F0C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30" y="4281632"/>
            <a:ext cx="5085664" cy="159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B3B74DB-87A9-4EE9-D3D8-C3BEFA6F0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29" y="3839275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4195D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1 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6D079F8-8613-DBD5-AA65-9B780F23E6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0063" y="4281632"/>
            <a:ext cx="5085664" cy="159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0C0607B-2D5C-E2F6-0177-B066BF036C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70063" y="3839275"/>
            <a:ext cx="5085664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4195D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2 TITLE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F03F658-7563-29DE-A3DE-2ECB4A7D7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rgbClr val="15473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/>
              <a:t>  |  DEPARTMENT NAME</a:t>
            </a:r>
            <a:endParaRPr lang="en-US" dirty="0"/>
          </a:p>
        </p:txBody>
      </p:sp>
      <p:pic>
        <p:nvPicPr>
          <p:cNvPr id="16" name="Picture 15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325FEF2F-3648-E741-D693-B578934586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7134BB87-AD1A-0F85-3894-83865AA66A7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429" y="1876903"/>
            <a:ext cx="5099895" cy="18863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186CB49D-423C-F078-9058-14B85BDB1C6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38288" y="1876903"/>
            <a:ext cx="5117440" cy="188632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F2909AB-DFBE-863A-662A-3836CBB0D020}"/>
              </a:ext>
            </a:extLst>
          </p:cNvPr>
          <p:cNvCxnSpPr>
            <a:cxnSpLocks/>
          </p:cNvCxnSpPr>
          <p:nvPr userDrawn="1"/>
        </p:nvCxnSpPr>
        <p:spPr>
          <a:xfrm>
            <a:off x="6045200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7206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Text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E8D878-325E-E13E-1E54-D128C9B75F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66" y="0"/>
            <a:ext cx="12189532" cy="685938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5BCA301-BC06-3DD5-48A2-A0F9F6CA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1066998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BB6D34C-01AA-92AA-1E8A-17F94D3F0C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30" y="2619883"/>
            <a:ext cx="3222902" cy="33237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B3B74DB-87A9-4EE9-D3D8-C3BEFA6F0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30" y="1905455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72B0E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1 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B3ED1F2-4695-5735-E4D8-7069AF4DC3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430" y="2271768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 b="1" i="1">
                <a:solidFill>
                  <a:schemeClr val="bg1"/>
                </a:solidFill>
                <a:latin typeface="Lora SemiBold" pitchFamily="2" charset="7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Sub Line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EC0CAC-708A-B527-22D6-8428D475A90F}"/>
              </a:ext>
            </a:extLst>
          </p:cNvPr>
          <p:cNvCxnSpPr>
            <a:cxnSpLocks/>
          </p:cNvCxnSpPr>
          <p:nvPr userDrawn="1"/>
        </p:nvCxnSpPr>
        <p:spPr>
          <a:xfrm>
            <a:off x="4202113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F03F658-7563-29DE-A3DE-2ECB4A7D7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 dirty="0"/>
              <a:t>  |  DEPARTMENT NAME</a:t>
            </a:r>
          </a:p>
        </p:txBody>
      </p:sp>
      <p:pic>
        <p:nvPicPr>
          <p:cNvPr id="16" name="Picture 15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325FEF2F-3648-E741-D693-B578934586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6388" y="6152528"/>
            <a:ext cx="1274769" cy="41019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974A3C-B02D-FD3E-0C2A-66C14E773FD5}"/>
              </a:ext>
            </a:extLst>
          </p:cNvPr>
          <p:cNvCxnSpPr>
            <a:cxnSpLocks/>
          </p:cNvCxnSpPr>
          <p:nvPr userDrawn="1"/>
        </p:nvCxnSpPr>
        <p:spPr>
          <a:xfrm>
            <a:off x="8131176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AC7ED03-825C-1943-083A-75729A445D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41701" y="2619883"/>
            <a:ext cx="3222902" cy="33237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16D0FB4-8EE6-E514-E4B2-2266CA22DB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1701" y="1905455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72B0E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2 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CF57C96-C251-CDE5-D7AD-231AF6331B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41701" y="2271768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 b="1" i="1">
                <a:solidFill>
                  <a:schemeClr val="bg1"/>
                </a:solidFill>
                <a:latin typeface="Lora SemiBold" pitchFamily="2" charset="7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Sub Line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3F79B29-AE05-3225-2AD1-7FC58B06F1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64526" y="2619883"/>
            <a:ext cx="3222902" cy="33237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52EF80F-88C6-0F57-2E7B-71B731AB06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64526" y="1905455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72B0E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3 TITLE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8EF532F1-6C2D-02D6-B035-09B01ED3222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64526" y="2271768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 b="1" i="1">
                <a:solidFill>
                  <a:schemeClr val="bg1"/>
                </a:solidFill>
                <a:latin typeface="Lora SemiBold" pitchFamily="2" charset="7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Sub Line</a:t>
            </a:r>
          </a:p>
        </p:txBody>
      </p:sp>
    </p:spTree>
    <p:extLst>
      <p:ext uri="{BB962C8B-B14F-4D97-AF65-F5344CB8AC3E}">
        <p14:creationId xmlns:p14="http://schemas.microsoft.com/office/powerpoint/2010/main" val="3908935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Tex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95BC352-C1F2-5223-79A3-D1951D40320D}"/>
              </a:ext>
            </a:extLst>
          </p:cNvPr>
          <p:cNvGrpSpPr/>
          <p:nvPr userDrawn="1"/>
        </p:nvGrpSpPr>
        <p:grpSpPr>
          <a:xfrm>
            <a:off x="-3882" y="-1"/>
            <a:ext cx="12187063" cy="6858001"/>
            <a:chOff x="-3882" y="-1"/>
            <a:chExt cx="12187063" cy="685800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8B49361-80AE-3695-3B7E-B660F898A78A}"/>
                </a:ext>
              </a:extLst>
            </p:cNvPr>
            <p:cNvSpPr/>
            <p:nvPr userDrawn="1"/>
          </p:nvSpPr>
          <p:spPr>
            <a:xfrm>
              <a:off x="-3882" y="-1"/>
              <a:ext cx="12187063" cy="6858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FF86AFD-E447-F877-521E-A273D2C003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-3882" y="1"/>
              <a:ext cx="12187063" cy="6857999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95BCA301-BC06-3DD5-48A2-A0F9F6CA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1066998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BB6D34C-01AA-92AA-1E8A-17F94D3F0C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30" y="2619883"/>
            <a:ext cx="3222902" cy="33237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B3B74DB-87A9-4EE9-D3D8-C3BEFA6F0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30" y="1905455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4195D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1 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B3ED1F2-4695-5735-E4D8-7069AF4DC3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430" y="2271768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 b="1" i="1">
                <a:solidFill>
                  <a:schemeClr val="tx1"/>
                </a:solidFill>
                <a:latin typeface="Lora SemiBold" pitchFamily="2" charset="7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Sub Line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EC0CAC-708A-B527-22D6-8428D475A90F}"/>
              </a:ext>
            </a:extLst>
          </p:cNvPr>
          <p:cNvCxnSpPr>
            <a:cxnSpLocks/>
          </p:cNvCxnSpPr>
          <p:nvPr userDrawn="1"/>
        </p:nvCxnSpPr>
        <p:spPr>
          <a:xfrm>
            <a:off x="4202113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F03F658-7563-29DE-A3DE-2ECB4A7D7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rgbClr val="15473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/>
              <a:t>  |  DEPARTMENT NAME</a:t>
            </a:r>
            <a:endParaRPr lang="en-US" dirty="0"/>
          </a:p>
        </p:txBody>
      </p:sp>
      <p:pic>
        <p:nvPicPr>
          <p:cNvPr id="16" name="Picture 15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325FEF2F-3648-E741-D693-B578934586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974A3C-B02D-FD3E-0C2A-66C14E773FD5}"/>
              </a:ext>
            </a:extLst>
          </p:cNvPr>
          <p:cNvCxnSpPr>
            <a:cxnSpLocks/>
          </p:cNvCxnSpPr>
          <p:nvPr userDrawn="1"/>
        </p:nvCxnSpPr>
        <p:spPr>
          <a:xfrm>
            <a:off x="8131176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AC7ED03-825C-1943-083A-75729A445D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41701" y="2619883"/>
            <a:ext cx="3222902" cy="33237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16D0FB4-8EE6-E514-E4B2-2266CA22DB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1701" y="1905455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4195D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2 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CF57C96-C251-CDE5-D7AD-231AF6331B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41701" y="2271768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 b="1" i="1">
                <a:solidFill>
                  <a:schemeClr val="tx1"/>
                </a:solidFill>
                <a:latin typeface="Lora SemiBold" pitchFamily="2" charset="7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Sub Line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3F79B29-AE05-3225-2AD1-7FC58B06F1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64526" y="2619883"/>
            <a:ext cx="3222902" cy="33237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 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52EF80F-88C6-0F57-2E7B-71B731AB06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64526" y="1905455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4195D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3 TITLE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8EF532F1-6C2D-02D6-B035-09B01ED3222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64526" y="2271768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 b="1" i="1">
                <a:solidFill>
                  <a:schemeClr val="tx1"/>
                </a:solidFill>
                <a:latin typeface="Lora SemiBold" pitchFamily="2" charset="7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Sub Line</a:t>
            </a:r>
          </a:p>
        </p:txBody>
      </p:sp>
    </p:spTree>
    <p:extLst>
      <p:ext uri="{BB962C8B-B14F-4D97-AF65-F5344CB8AC3E}">
        <p14:creationId xmlns:p14="http://schemas.microsoft.com/office/powerpoint/2010/main" val="1897640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IMG + Text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E8D878-325E-E13E-1E54-D128C9B75F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66" y="0"/>
            <a:ext cx="12189532" cy="685938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5BCA301-BC06-3DD5-48A2-A0F9F6CA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1066998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BB6D34C-01AA-92AA-1E8A-17F94D3F0C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30" y="4226613"/>
            <a:ext cx="3222902" cy="16890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B3B74DB-87A9-4EE9-D3D8-C3BEFA6F0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30" y="3789461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72B0E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1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EC0CAC-708A-B527-22D6-8428D475A90F}"/>
              </a:ext>
            </a:extLst>
          </p:cNvPr>
          <p:cNvCxnSpPr>
            <a:cxnSpLocks/>
          </p:cNvCxnSpPr>
          <p:nvPr userDrawn="1"/>
        </p:nvCxnSpPr>
        <p:spPr>
          <a:xfrm>
            <a:off x="4202113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F03F658-7563-29DE-A3DE-2ECB4A7D7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 dirty="0"/>
              <a:t>  |  DEPARTMENT NAME</a:t>
            </a:r>
          </a:p>
        </p:txBody>
      </p:sp>
      <p:pic>
        <p:nvPicPr>
          <p:cNvPr id="16" name="Picture 15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325FEF2F-3648-E741-D693-B578934586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6388" y="6152528"/>
            <a:ext cx="1274769" cy="41019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974A3C-B02D-FD3E-0C2A-66C14E773FD5}"/>
              </a:ext>
            </a:extLst>
          </p:cNvPr>
          <p:cNvCxnSpPr>
            <a:cxnSpLocks/>
          </p:cNvCxnSpPr>
          <p:nvPr userDrawn="1"/>
        </p:nvCxnSpPr>
        <p:spPr>
          <a:xfrm>
            <a:off x="8131176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AC7ED03-825C-1943-083A-75729A445D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41701" y="4226613"/>
            <a:ext cx="3222902" cy="16890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16D0FB4-8EE6-E514-E4B2-2266CA22DB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1701" y="3789461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72B0E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2 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3F79B29-AE05-3225-2AD1-7FC58B06F1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64526" y="4226613"/>
            <a:ext cx="3222902" cy="16890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52EF80F-88C6-0F57-2E7B-71B731AB06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64526" y="3789461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72B0E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3 TITLE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FD08974C-9538-8A1A-2AC2-F7ED2BC3C9D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0430" y="1905455"/>
            <a:ext cx="3222899" cy="17533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560FF8A-CF37-CA43-0097-24AE4918560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55195" y="1905455"/>
            <a:ext cx="3222899" cy="17533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930B08BD-8E51-9155-C70E-64190DB7C7F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84257" y="1905455"/>
            <a:ext cx="3222899" cy="17533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2496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IMG + Tex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73B932D-6ED8-EDE4-15F5-E32C52054725}"/>
              </a:ext>
            </a:extLst>
          </p:cNvPr>
          <p:cNvGrpSpPr/>
          <p:nvPr userDrawn="1"/>
        </p:nvGrpSpPr>
        <p:grpSpPr>
          <a:xfrm>
            <a:off x="-3882" y="-1"/>
            <a:ext cx="12187063" cy="6858001"/>
            <a:chOff x="-3882" y="-1"/>
            <a:chExt cx="12187063" cy="685800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ADE8DC6-AF10-3D74-7FCE-3F4260940150}"/>
                </a:ext>
              </a:extLst>
            </p:cNvPr>
            <p:cNvSpPr/>
            <p:nvPr userDrawn="1"/>
          </p:nvSpPr>
          <p:spPr>
            <a:xfrm>
              <a:off x="-3882" y="-1"/>
              <a:ext cx="12187063" cy="6858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906D59B-69B8-F059-A18C-88A2D486F7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-3882" y="1"/>
              <a:ext cx="12187063" cy="6857999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95BCA301-BC06-3DD5-48A2-A0F9F6CA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1066998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BB6D34C-01AA-92AA-1E8A-17F94D3F0C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430" y="4226613"/>
            <a:ext cx="3222902" cy="16890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B3B74DB-87A9-4EE9-D3D8-C3BEFA6F0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30" y="3789461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4195D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1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EC0CAC-708A-B527-22D6-8428D475A90F}"/>
              </a:ext>
            </a:extLst>
          </p:cNvPr>
          <p:cNvCxnSpPr>
            <a:cxnSpLocks/>
          </p:cNvCxnSpPr>
          <p:nvPr userDrawn="1"/>
        </p:nvCxnSpPr>
        <p:spPr>
          <a:xfrm>
            <a:off x="4202113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F03F658-7563-29DE-A3DE-2ECB4A7D7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rgbClr val="15473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/>
              <a:t>  |  DEPARTMENT NAME</a:t>
            </a:r>
            <a:endParaRPr lang="en-US" dirty="0"/>
          </a:p>
        </p:txBody>
      </p:sp>
      <p:pic>
        <p:nvPicPr>
          <p:cNvPr id="16" name="Picture 15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325FEF2F-3648-E741-D693-B578934586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974A3C-B02D-FD3E-0C2A-66C14E773FD5}"/>
              </a:ext>
            </a:extLst>
          </p:cNvPr>
          <p:cNvCxnSpPr>
            <a:cxnSpLocks/>
          </p:cNvCxnSpPr>
          <p:nvPr userDrawn="1"/>
        </p:nvCxnSpPr>
        <p:spPr>
          <a:xfrm>
            <a:off x="8131176" y="1905455"/>
            <a:ext cx="0" cy="4010233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AC7ED03-825C-1943-083A-75729A445D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41701" y="4226613"/>
            <a:ext cx="3222902" cy="16890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16D0FB4-8EE6-E514-E4B2-2266CA22DB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1701" y="3789461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4195D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2 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3F79B29-AE05-3225-2AD1-7FC58B06F1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64526" y="4226613"/>
            <a:ext cx="3222902" cy="16890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fermentum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ipsum, vel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et.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52EF80F-88C6-0F57-2E7B-71B731AB06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64526" y="3789461"/>
            <a:ext cx="3222902" cy="3663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50000"/>
              </a:lnSpc>
              <a:spcBef>
                <a:spcPts val="1200"/>
              </a:spcBef>
              <a:buNone/>
              <a:defRPr sz="2000" b="1">
                <a:solidFill>
                  <a:srgbClr val="4195D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COLUMN 3 TITLE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FD08974C-9538-8A1A-2AC2-F7ED2BC3C9D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0430" y="1905455"/>
            <a:ext cx="3222899" cy="17533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560FF8A-CF37-CA43-0097-24AE4918560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55195" y="1905455"/>
            <a:ext cx="3222899" cy="17533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930B08BD-8E51-9155-C70E-64190DB7C7F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84257" y="1905455"/>
            <a:ext cx="3222899" cy="17533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5989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876D6E7-381D-BF91-7E45-7B405AEC2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66" y="0"/>
            <a:ext cx="12189532" cy="6859387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6065D40-132E-319F-EDB4-6BA3CADBE6F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6387" y="1557339"/>
            <a:ext cx="10981045" cy="433309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D13DEE4-9956-7FAE-3657-75B0A32A1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 dirty="0"/>
              <a:t>  |  DEPARTMENT NAME</a:t>
            </a:r>
          </a:p>
        </p:txBody>
      </p:sp>
      <p:pic>
        <p:nvPicPr>
          <p:cNvPr id="9" name="Picture 8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AE5191B3-610F-7417-1A61-25A3410984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6388" y="6152528"/>
            <a:ext cx="1274769" cy="41019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2C0F80D-7AAD-AD0E-F103-527D6700B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1067002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4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61F406A-2269-3B0E-CBD1-4D9F348F5421}"/>
              </a:ext>
            </a:extLst>
          </p:cNvPr>
          <p:cNvGrpSpPr/>
          <p:nvPr userDrawn="1"/>
        </p:nvGrpSpPr>
        <p:grpSpPr>
          <a:xfrm>
            <a:off x="-3882" y="-1"/>
            <a:ext cx="12187063" cy="6858001"/>
            <a:chOff x="-3882" y="-1"/>
            <a:chExt cx="12187063" cy="685800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BCF1C66-3CE3-3AE1-4CA2-27394ECD6C50}"/>
                </a:ext>
              </a:extLst>
            </p:cNvPr>
            <p:cNvSpPr/>
            <p:nvPr userDrawn="1"/>
          </p:nvSpPr>
          <p:spPr>
            <a:xfrm>
              <a:off x="-3882" y="-1"/>
              <a:ext cx="12187063" cy="6858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A9E27EF-C8DA-FA1B-7DBF-0AEEEBFC49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-3882" y="1"/>
              <a:ext cx="12187063" cy="6857999"/>
            </a:xfrm>
            <a:prstGeom prst="rect">
              <a:avLst/>
            </a:prstGeom>
          </p:spPr>
        </p:pic>
      </p:grp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6065D40-132E-319F-EDB4-6BA3CADBE6F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6387" y="1557339"/>
            <a:ext cx="10981045" cy="433309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D13DEE4-9956-7FAE-3657-75B0A32A1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rgbClr val="15473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/>
              <a:t>  |  DEPARTMENT NAME</a:t>
            </a:r>
            <a:endParaRPr lang="en-US" dirty="0"/>
          </a:p>
        </p:txBody>
      </p:sp>
      <p:pic>
        <p:nvPicPr>
          <p:cNvPr id="9" name="Picture 8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AE5191B3-610F-7417-1A61-25A3410984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2C0F80D-7AAD-AD0E-F103-527D6700B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1067002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887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876D6E7-381D-BF91-7E45-7B405AEC2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67" y="0"/>
            <a:ext cx="12189530" cy="6859387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D13DEE4-9956-7FAE-3657-75B0A32A1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 dirty="0"/>
              <a:t>  |  DEPARTMENT NAME</a:t>
            </a:r>
          </a:p>
        </p:txBody>
      </p:sp>
      <p:pic>
        <p:nvPicPr>
          <p:cNvPr id="9" name="Picture 8" descr="University of Vermont logo: A dark green letter V outlined by a white shield and the text University of Vermont">
            <a:extLst>
              <a:ext uri="{FF2B5EF4-FFF2-40B4-BE49-F238E27FC236}">
                <a16:creationId xmlns:a16="http://schemas.microsoft.com/office/drawing/2014/main" id="{AE5191B3-610F-7417-1A61-25A3410984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6388" y="6152528"/>
            <a:ext cx="1274769" cy="41019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2C0F80D-7AAD-AD0E-F103-527D6700B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1067002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C72F04F-61F8-521E-147B-43994A83DC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16520" y="2958346"/>
            <a:ext cx="1688531" cy="39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 i="0">
                <a:solidFill>
                  <a:srgbClr val="FFD100"/>
                </a:solidFill>
                <a:latin typeface="Lora SemiBold" pitchFamily="2" charset="77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4F877BB0-D24A-EA2D-EED9-1C05E91F02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16520" y="1965523"/>
            <a:ext cx="1688531" cy="96107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Information about the Date.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0FB04284-AA97-184F-DFE1-52ACA680A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81594" y="2958346"/>
            <a:ext cx="1688531" cy="39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 i="0">
                <a:solidFill>
                  <a:srgbClr val="FFD100"/>
                </a:solidFill>
                <a:latin typeface="Lora SemiBold" pitchFamily="2" charset="77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B832DA12-5E88-E056-EAB1-C2D8F82001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81594" y="1965523"/>
            <a:ext cx="1688531" cy="96107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Information about the Date.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77AFCC41-7E71-5CCA-553E-E5C74A7C14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81046" y="3866169"/>
            <a:ext cx="1688531" cy="39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 i="0">
                <a:solidFill>
                  <a:srgbClr val="FFD100"/>
                </a:solidFill>
                <a:latin typeface="Lora SemiBold" pitchFamily="2" charset="77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D8343A77-DF00-DA14-1954-46C4AB5FF0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81046" y="4282228"/>
            <a:ext cx="1688531" cy="96107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Information about the Date.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8411A662-6C0B-32A5-5663-D8337FEAA1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33545" y="3866169"/>
            <a:ext cx="1688531" cy="39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 i="0">
                <a:solidFill>
                  <a:srgbClr val="FFD100"/>
                </a:solidFill>
                <a:latin typeface="Lora SemiBold" pitchFamily="2" charset="77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98E2C73D-F122-AEF6-5574-F631D3CD8B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3545" y="4282228"/>
            <a:ext cx="1688531" cy="96107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Information about the Date.</a:t>
            </a:r>
          </a:p>
        </p:txBody>
      </p:sp>
    </p:spTree>
    <p:extLst>
      <p:ext uri="{BB962C8B-B14F-4D97-AF65-F5344CB8AC3E}">
        <p14:creationId xmlns:p14="http://schemas.microsoft.com/office/powerpoint/2010/main" val="2883221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B827A3E4-7694-DEBF-0D4B-FB8F62BD8F61}"/>
              </a:ext>
            </a:extLst>
          </p:cNvPr>
          <p:cNvGrpSpPr/>
          <p:nvPr userDrawn="1"/>
        </p:nvGrpSpPr>
        <p:grpSpPr>
          <a:xfrm>
            <a:off x="-3882" y="-1"/>
            <a:ext cx="12187063" cy="6858001"/>
            <a:chOff x="-3882" y="-1"/>
            <a:chExt cx="12187063" cy="685800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472325D-BBD1-30D3-D1D5-71D197775A83}"/>
                </a:ext>
              </a:extLst>
            </p:cNvPr>
            <p:cNvSpPr/>
            <p:nvPr userDrawn="1"/>
          </p:nvSpPr>
          <p:spPr>
            <a:xfrm>
              <a:off x="-3882" y="-1"/>
              <a:ext cx="12187063" cy="6858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827CCA8-8DED-635E-1C7E-426E5D64B8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-3882" y="1"/>
              <a:ext cx="12187063" cy="6857999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82C0F80D-7AAD-AD0E-F103-527D6700B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30" y="779264"/>
            <a:ext cx="11067002" cy="7780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C72F04F-61F8-521E-147B-43994A83DC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16520" y="2958346"/>
            <a:ext cx="1688531" cy="39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4F877BB0-D24A-EA2D-EED9-1C05E91F02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16520" y="1965523"/>
            <a:ext cx="1688531" cy="96107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Information about the Date.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0FB04284-AA97-184F-DFE1-52ACA680A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81594" y="2958346"/>
            <a:ext cx="1688531" cy="39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B832DA12-5E88-E056-EAB1-C2D8F82001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81594" y="1965523"/>
            <a:ext cx="1688531" cy="96107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Information about the Date.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77AFCC41-7E71-5CCA-553E-E5C74A7C14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81046" y="3866169"/>
            <a:ext cx="1688531" cy="39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D8343A77-DF00-DA14-1954-46C4AB5FF0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81046" y="4282228"/>
            <a:ext cx="1688531" cy="96107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Information about the Date.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8411A662-6C0B-32A5-5663-D8337FEAA1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33545" y="3866169"/>
            <a:ext cx="1688531" cy="3937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 i="0">
                <a:solidFill>
                  <a:srgbClr val="154734"/>
                </a:solidFill>
                <a:latin typeface="Lora SemiBold" pitchFamily="2" charset="77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98E2C73D-F122-AEF6-5574-F631D3CD8B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3545" y="4282228"/>
            <a:ext cx="1688531" cy="96107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Information about the Date.</a:t>
            </a:r>
          </a:p>
        </p:txBody>
      </p:sp>
      <p:pic>
        <p:nvPicPr>
          <p:cNvPr id="4" name="Picture 3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0ADE4C94-D287-22C5-DA6F-5B41788BEF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06388" y="6152528"/>
            <a:ext cx="1274769" cy="410197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3504A1C4-C072-F4A2-B520-44FF362AA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rgbClr val="154734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 dirty="0"/>
              <a:t>  |  DEPARTMENT NAME</a:t>
            </a:r>
          </a:p>
        </p:txBody>
      </p:sp>
    </p:spTree>
    <p:extLst>
      <p:ext uri="{BB962C8B-B14F-4D97-AF65-F5344CB8AC3E}">
        <p14:creationId xmlns:p14="http://schemas.microsoft.com/office/powerpoint/2010/main" val="2744878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1786384-4B8B-AE93-F7AC-32BBFD45C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71450"/>
            <a:ext cx="12192000" cy="66865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B4F7FB-4DAB-FCA4-A1CD-8C932883575E}"/>
              </a:ext>
            </a:extLst>
          </p:cNvPr>
          <p:cNvSpPr/>
          <p:nvPr userDrawn="1"/>
        </p:nvSpPr>
        <p:spPr>
          <a:xfrm>
            <a:off x="0" y="5440681"/>
            <a:ext cx="12192000" cy="1417319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66285"/>
                  <a:lumOff val="33715"/>
                </a:schemeClr>
              </a:gs>
              <a:gs pos="0">
                <a:schemeClr val="tx1">
                  <a:alpha val="0"/>
                  <a:lumMod val="36495"/>
                  <a:lumOff val="63505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D13DEE4-9956-7FAE-3657-75B0A32A1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15819" y="6197596"/>
            <a:ext cx="7671614" cy="306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3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PAGE </a:t>
            </a:r>
            <a:fld id="{0C066373-3FC5-844D-AB9B-E378AB597340}" type="slidenum">
              <a:rPr lang="en-US" smtClean="0"/>
              <a:pPr/>
              <a:t>‹#›</a:t>
            </a:fld>
            <a:r>
              <a:rPr lang="en-US" dirty="0"/>
              <a:t>  |  DEPARTMENT NAME</a:t>
            </a:r>
          </a:p>
        </p:txBody>
      </p:sp>
      <p:pic>
        <p:nvPicPr>
          <p:cNvPr id="9" name="Picture 8" descr="University of Vermont logo: A white letter V outlined by a dark green shield and the text University of Vermont">
            <a:extLst>
              <a:ext uri="{FF2B5EF4-FFF2-40B4-BE49-F238E27FC236}">
                <a16:creationId xmlns:a16="http://schemas.microsoft.com/office/drawing/2014/main" id="{AE5191B3-610F-7417-1A61-25A3410984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388" y="6152528"/>
            <a:ext cx="1274769" cy="41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6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576C1B2-0DA1-F5D2-6204-9E685D770001}"/>
              </a:ext>
            </a:extLst>
          </p:cNvPr>
          <p:cNvSpPr txBox="1">
            <a:spLocks/>
          </p:cNvSpPr>
          <p:nvPr userDrawn="1"/>
        </p:nvSpPr>
        <p:spPr>
          <a:xfrm>
            <a:off x="502592" y="1122363"/>
            <a:ext cx="8614904" cy="23876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University of</a:t>
            </a:r>
            <a:br>
              <a:rPr lang="en-US" dirty="0"/>
            </a:br>
            <a:r>
              <a:rPr lang="en-US" dirty="0"/>
              <a:t>Vermont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816F94E-748B-7D45-D414-4BE2D60D31AF}"/>
              </a:ext>
            </a:extLst>
          </p:cNvPr>
          <p:cNvSpPr txBox="1">
            <a:spLocks/>
          </p:cNvSpPr>
          <p:nvPr userDrawn="1"/>
        </p:nvSpPr>
        <p:spPr>
          <a:xfrm>
            <a:off x="502592" y="3602038"/>
            <a:ext cx="8614904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2022 </a:t>
            </a:r>
            <a:r>
              <a:rPr lang="en-US" dirty="0" err="1"/>
              <a:t>Powerpoint</a:t>
            </a:r>
            <a:r>
              <a:rPr lang="en-US" dirty="0"/>
              <a:t> Template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79A093-937E-26ED-13F7-AEC9DD394A04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rcRect/>
          <a:stretch/>
        </p:blipFill>
        <p:spPr>
          <a:xfrm>
            <a:off x="2467" y="0"/>
            <a:ext cx="12187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3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Elizabeth.Hamlin@uvm.ed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hyperlink" Target="mailto:Moses.Murphy@uvm.edu" TargetMode="External"/><Relationship Id="rId4" Type="http://schemas.openxmlformats.org/officeDocument/2006/relationships/hyperlink" Target="mailto:Anja.Samsom@uvm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D4ACD36-1F29-2764-9E73-9C0205E707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chemeClr val="accent6"/>
                </a:solidFill>
              </a:rPr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315699-4FD4-0A9C-A922-4C70A446DC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accent6"/>
                </a:solidFill>
                <a:latin typeface="Lora SemiBold"/>
              </a:rPr>
              <a:t>Welcome to the UVM Admissions Volunteer Information Session!</a:t>
            </a:r>
          </a:p>
          <a:p>
            <a:endParaRPr lang="en-US" sz="1600" b="1" dirty="0">
              <a:latin typeface="Lora SemiBold"/>
            </a:endParaRPr>
          </a:p>
          <a:p>
            <a:r>
              <a:rPr lang="en-US" sz="3200" b="1" dirty="0">
                <a:latin typeface="Lora SemiBold"/>
              </a:rPr>
              <a:t>We will begin shortly…</a:t>
            </a:r>
            <a:endParaRPr lang="en-US" sz="3200" dirty="0">
              <a:latin typeface="Lora SemiBold"/>
            </a:endParaRPr>
          </a:p>
        </p:txBody>
      </p:sp>
      <p:pic>
        <p:nvPicPr>
          <p:cNvPr id="3" name="Picture Placeholder 2" descr="A large brick house with a cross on top&#10;&#10;Description automatically generated">
            <a:extLst>
              <a:ext uri="{FF2B5EF4-FFF2-40B4-BE49-F238E27FC236}">
                <a16:creationId xmlns:a16="http://schemas.microsoft.com/office/drawing/2014/main" id="{ED3CB264-2365-E012-A64D-32814093CF7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5" b="6405"/>
          <a:stretch>
            <a:fillRect/>
          </a:stretch>
        </p:blipFill>
        <p:spPr>
          <a:xfrm>
            <a:off x="7026275" y="217945"/>
            <a:ext cx="5165725" cy="5672717"/>
          </a:xfrm>
        </p:spPr>
      </p:pic>
    </p:spTree>
    <p:extLst>
      <p:ext uri="{BB962C8B-B14F-4D97-AF65-F5344CB8AC3E}">
        <p14:creationId xmlns:p14="http://schemas.microsoft.com/office/powerpoint/2010/main" val="2128786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BA045-FA3E-F617-192E-9078D0F47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Welcome &amp; What we’ll cover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101C374-0306-2E28-6C1D-41721B9E8A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8" r="19618"/>
          <a:stretch>
            <a:fillRect/>
          </a:stretch>
        </p:blipFill>
        <p:spPr>
          <a:xfrm>
            <a:off x="6916738" y="592138"/>
            <a:ext cx="5165725" cy="5673725"/>
          </a:xfrm>
          <a:prstGeom prst="rect">
            <a:avLst/>
          </a:prstGeom>
          <a:solidFill>
            <a:srgbClr val="F7F7F7">
              <a:lumMod val="90000"/>
            </a:srgbClr>
          </a:solidFill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08295-A0C4-D9B0-3D97-95EA7860C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30" y="1628779"/>
            <a:ext cx="6023258" cy="4256632"/>
          </a:xfrm>
        </p:spPr>
        <p:txBody>
          <a:bodyPr>
            <a:normAutofit/>
          </a:bodyPr>
          <a:lstStyle/>
          <a:p>
            <a:r>
              <a:rPr lang="en-US" b="1" dirty="0"/>
              <a:t>Trends/Class of 2026</a:t>
            </a:r>
          </a:p>
          <a:p>
            <a:r>
              <a:rPr lang="en-US" b="1" dirty="0"/>
              <a:t>Application &amp; Scholarship updates</a:t>
            </a:r>
          </a:p>
          <a:p>
            <a:r>
              <a:rPr lang="en-US" b="1" dirty="0"/>
              <a:t>Housing/student life updates for 2027</a:t>
            </a:r>
          </a:p>
          <a:p>
            <a:r>
              <a:rPr lang="en-US" b="1" dirty="0"/>
              <a:t>Safety</a:t>
            </a:r>
          </a:p>
          <a:p>
            <a:r>
              <a:rPr lang="en-US" b="1" dirty="0"/>
              <a:t>Current Student panel</a:t>
            </a:r>
          </a:p>
          <a:p>
            <a:r>
              <a:rPr lang="en-US" b="1" dirty="0"/>
              <a:t>What’s next?</a:t>
            </a:r>
          </a:p>
          <a:p>
            <a:r>
              <a:rPr lang="en-US" b="1" dirty="0"/>
              <a:t>Q&amp;A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021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674C3-662C-F802-E5F7-7C0384A51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025" y="600502"/>
            <a:ext cx="6179664" cy="95683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New Students Fall 2026 attributes</a:t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sz="2200" i="1" dirty="0">
                <a:solidFill>
                  <a:srgbClr val="FFC000"/>
                </a:solidFill>
              </a:rPr>
              <a:t>(unofficial until after census)</a:t>
            </a:r>
            <a:br>
              <a:rPr lang="en-US" sz="2200" i="1" dirty="0">
                <a:solidFill>
                  <a:srgbClr val="FFC000"/>
                </a:solidFill>
              </a:rPr>
            </a:br>
            <a:endParaRPr lang="en-US" sz="2200" i="1" dirty="0">
              <a:solidFill>
                <a:srgbClr val="FFC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63D6FD-13EB-6B70-D0E7-8D2877673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30" y="1628779"/>
            <a:ext cx="5739427" cy="438988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~2400 new first-time, first-year</a:t>
            </a:r>
          </a:p>
          <a:p>
            <a:r>
              <a:rPr lang="en-US" dirty="0"/>
              <a:t>~ 330 transfer students</a:t>
            </a:r>
          </a:p>
          <a:p>
            <a:r>
              <a:rPr lang="en-US" dirty="0"/>
              <a:t>50% outside of New England, 48 states, 38 countries</a:t>
            </a:r>
          </a:p>
          <a:p>
            <a:r>
              <a:rPr lang="en-US" dirty="0"/>
              <a:t>13% First-Generation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most diverse in UVM history</a:t>
            </a:r>
          </a:p>
          <a:p>
            <a:r>
              <a:rPr lang="en-US" dirty="0"/>
              <a:t>2/3 participated in community service in HS</a:t>
            </a:r>
          </a:p>
          <a:p>
            <a:r>
              <a:rPr lang="en-US" dirty="0"/>
              <a:t>More than 50% of Vermont’s valedictorians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615AF17-0F66-503B-D035-42931AF5256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r="19643"/>
          <a:stretch>
            <a:fillRect/>
          </a:stretch>
        </p:blipFill>
        <p:spPr>
          <a:xfrm>
            <a:off x="6840295" y="600502"/>
            <a:ext cx="5165725" cy="5672717"/>
          </a:xfrm>
          <a:prstGeom prst="rect">
            <a:avLst/>
          </a:prstGeom>
          <a:solidFill>
            <a:srgbClr val="F7F7F7">
              <a:lumMod val="90000"/>
            </a:srgbClr>
          </a:solidFill>
        </p:spPr>
      </p:pic>
    </p:spTree>
    <p:extLst>
      <p:ext uri="{BB962C8B-B14F-4D97-AF65-F5344CB8AC3E}">
        <p14:creationId xmlns:p14="http://schemas.microsoft.com/office/powerpoint/2010/main" val="4206774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B975A-91B5-EA6C-3100-E763AB082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UVM Application process changes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0EE079C-3204-B36D-C779-A5E20D56769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7" r="25007"/>
          <a:stretch>
            <a:fillRect/>
          </a:stretch>
        </p:blipFill>
        <p:spPr>
          <a:xfrm>
            <a:off x="6767513" y="779463"/>
            <a:ext cx="5165725" cy="5672137"/>
          </a:xfrm>
          <a:prstGeom prst="rect">
            <a:avLst/>
          </a:prstGeom>
          <a:solidFill>
            <a:srgbClr val="F7F7F7">
              <a:lumMod val="90000"/>
            </a:srgbClr>
          </a:solidFill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69D018-40B6-C2AD-C3CB-312FED5E6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30" y="1628779"/>
            <a:ext cx="6023258" cy="4461048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application fee for students to apply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supplemental essays on application (Common Application essay remains)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UVM Visit Award for students who complete official visits by November 1of the senior year; $1000/yr &amp; renewable for 4 years if enrolled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UVM Promise </a:t>
            </a:r>
            <a:r>
              <a:rPr lang="en-US" dirty="0"/>
              <a:t>household threshold increased from $100,000 to $125,000 in adjusted gross income.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UVM gpa range is 3.5 to 3.8 and testing is still optional; less than half send scores. Use middle 50% ranges in recruitment materials for reference.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26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88B50-BD7F-97A0-F3EC-8631D6DD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87" y="779264"/>
            <a:ext cx="6261101" cy="77807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Merit scholarship changes for 2027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8E7F2C-E278-8477-9B23-B1EC5E62A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30" y="1628779"/>
            <a:ext cx="6023258" cy="421538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Top academic merit scholarship increased to $30,000 for out of state and $15,000 for Vermonters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/>
              <a:t>New transfer scholarship policy</a:t>
            </a:r>
            <a:r>
              <a:rPr lang="en-US" dirty="0"/>
              <a:t>: Students who were initially admitted to UVM but chose to attend another institution will be eligible to receive their original first-year scholarship if they transfer to UVM before the start of their sophomore year.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B982E0EA-9E28-E5CA-8A88-BE0968F1A88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" r="4464"/>
          <a:stretch>
            <a:fillRect/>
          </a:stretch>
        </p:blipFill>
        <p:spPr>
          <a:xfrm>
            <a:off x="6809299" y="481416"/>
            <a:ext cx="5165725" cy="5672717"/>
          </a:xfrm>
          <a:prstGeom prst="rect">
            <a:avLst/>
          </a:prstGeom>
          <a:solidFill>
            <a:srgbClr val="F7F7F7">
              <a:lumMod val="90000"/>
            </a:srgbClr>
          </a:solidFill>
        </p:spPr>
      </p:pic>
    </p:spTree>
    <p:extLst>
      <p:ext uri="{BB962C8B-B14F-4D97-AF65-F5344CB8AC3E}">
        <p14:creationId xmlns:p14="http://schemas.microsoft.com/office/powerpoint/2010/main" val="4066281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9CC0F-4A65-C8DD-7090-1E1E2F7F0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1DE80-C138-1E97-0044-DBD0A4751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UVM’s Regional Tuition Break Program Changes for Fall 2027	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74C4DB1-D065-C4AC-8AA8-2883CC6D83B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9" r="19649"/>
          <a:stretch>
            <a:fillRect/>
          </a:stretch>
        </p:blipFill>
        <p:spPr>
          <a:xfrm>
            <a:off x="6643688" y="592138"/>
            <a:ext cx="5165725" cy="5673725"/>
          </a:xfrm>
          <a:prstGeom prst="rect">
            <a:avLst/>
          </a:prstGeom>
          <a:solidFill>
            <a:srgbClr val="F7F7F7">
              <a:lumMod val="90000"/>
            </a:srgbClr>
          </a:solidFill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6981B2-A470-FFCA-2EC0-1F3A08471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30" y="1628778"/>
            <a:ext cx="6023258" cy="460824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New England Board of Higher Education (NEBHE) is for residents in CT, ME, NH, MA, and 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Regional rate of tuition is 175% of in-state tuition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majors in CESS, CALS and RSENR eligible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Student must remain in major and a resident to remain eligible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Merit and need-based aid will be determined using the applicable regional tuition 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Tuition, participating programs and financial aid remain subject for annual review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412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36F26-7C84-2499-3B36-27B826E5F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72893-44F6-3DFC-40B3-72FCD365B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University housing/student life changes for Fall 2027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D17B5F6-DF40-EFF6-93DF-788609DA4BF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3" r="19653"/>
          <a:stretch>
            <a:fillRect/>
          </a:stretch>
        </p:blipFill>
        <p:spPr>
          <a:xfrm>
            <a:off x="6797924" y="592137"/>
            <a:ext cx="5165725" cy="5673725"/>
          </a:xfrm>
          <a:prstGeom prst="rect">
            <a:avLst/>
          </a:prstGeom>
          <a:solidFill>
            <a:srgbClr val="F7F7F7">
              <a:lumMod val="90000"/>
            </a:srgbClr>
          </a:solidFill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D76D9-91F4-0811-F306-D4EAD9B9D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30" y="1992572"/>
            <a:ext cx="6023258" cy="3956535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10% of FTFY students and 11% of total students living on campus live in triples. Most students are in doubles, singles and suites.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UVM on-campus and affiliated housing available to juniors and seniors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C000"/>
                </a:solidFill>
              </a:rPr>
              <a:t>Ask UVM </a:t>
            </a:r>
            <a:r>
              <a:rPr lang="en-US" dirty="0"/>
              <a:t>office opened in Davis Center (1-stop shop for guidance/direction)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Added Early Decision incentive: ED admits can enter lottery for 100 parking passes for FTFY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320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04D1D58-B64C-DAA9-622C-831B6FB00A50}"/>
              </a:ext>
            </a:extLst>
          </p:cNvPr>
          <p:cNvGrpSpPr/>
          <p:nvPr/>
        </p:nvGrpSpPr>
        <p:grpSpPr>
          <a:xfrm>
            <a:off x="348343" y="176730"/>
            <a:ext cx="11843658" cy="6681270"/>
            <a:chOff x="-1247714" y="-252090"/>
            <a:chExt cx="14051113" cy="8207942"/>
          </a:xfrm>
        </p:grpSpPr>
        <p:sp>
          <p:nvSpPr>
            <p:cNvPr id="4" name="Title 3">
              <a:extLst>
                <a:ext uri="{FF2B5EF4-FFF2-40B4-BE49-F238E27FC236}">
                  <a16:creationId xmlns:a16="http://schemas.microsoft.com/office/drawing/2014/main" id="{82A045D3-A567-20D5-7062-8B5601DC9699}"/>
                </a:ext>
              </a:extLst>
            </p:cNvPr>
            <p:cNvSpPr txBox="1">
              <a:spLocks/>
            </p:cNvSpPr>
            <p:nvPr/>
          </p:nvSpPr>
          <p:spPr>
            <a:xfrm>
              <a:off x="-1247714" y="1007864"/>
              <a:ext cx="7521288" cy="778076"/>
            </a:xfrm>
            <a:prstGeom prst="rect">
              <a:avLst/>
            </a:prstGeom>
          </p:spPr>
          <p:txBody>
            <a:bodyPr anchor="b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1" i="0" kern="1200">
                  <a:solidFill>
                    <a:schemeClr val="bg1"/>
                  </a:solidFill>
                  <a:latin typeface="Lora SemiBold" pitchFamily="2" charset="77"/>
                  <a:ea typeface="Frank Ruhl Libre" pitchFamily="2" charset="-79"/>
                  <a:cs typeface="Frank Ruhl Libre" pitchFamily="2" charset="-79"/>
                </a:defRPr>
              </a:lvl1pPr>
            </a:lstStyle>
            <a:p>
              <a:r>
                <a:rPr lang="en-US" sz="4000" dirty="0">
                  <a:solidFill>
                    <a:srgbClr val="FFC000"/>
                  </a:solidFill>
                </a:rPr>
                <a:t>Safety in Burlington</a:t>
              </a:r>
            </a:p>
          </p:txBody>
        </p:sp>
        <p:pic>
          <p:nvPicPr>
            <p:cNvPr id="5" name="Picture Placeholder 9" descr="A street with people walking on it&#10;&#10;Description automatically generated">
              <a:extLst>
                <a:ext uri="{FF2B5EF4-FFF2-40B4-BE49-F238E27FC236}">
                  <a16:creationId xmlns:a16="http://schemas.microsoft.com/office/drawing/2014/main" id="{692C16DE-3CAC-3D56-0F1D-0C354E815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869" t="392" r="41923"/>
            <a:stretch/>
          </p:blipFill>
          <p:spPr>
            <a:xfrm>
              <a:off x="6462318" y="-252090"/>
              <a:ext cx="6341081" cy="8207942"/>
            </a:xfrm>
            <a:prstGeom prst="rect">
              <a:avLst/>
            </a:prstGeom>
          </p:spPr>
        </p:pic>
        <p:sp>
          <p:nvSpPr>
            <p:cNvPr id="6" name="Content Placeholder 4">
              <a:extLst>
                <a:ext uri="{FF2B5EF4-FFF2-40B4-BE49-F238E27FC236}">
                  <a16:creationId xmlns:a16="http://schemas.microsoft.com/office/drawing/2014/main" id="{8DE7A325-28E3-AD5D-372F-20895BB52055}"/>
                </a:ext>
              </a:extLst>
            </p:cNvPr>
            <p:cNvSpPr txBox="1">
              <a:spLocks/>
            </p:cNvSpPr>
            <p:nvPr/>
          </p:nvSpPr>
          <p:spPr>
            <a:xfrm>
              <a:off x="-1247714" y="1785939"/>
              <a:ext cx="7012642" cy="5053339"/>
            </a:xfrm>
            <a:prstGeom prst="rect">
              <a:avLst/>
            </a:prstGeom>
          </p:spPr>
          <p:txBody>
            <a:bodyPr>
              <a:normAutofit fontScale="85000" lnSpcReduction="10000"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b="1" i="0" kern="120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Poppins Medium" pitchFamily="2" charset="77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bg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>
                <a:lnSpc>
                  <a:spcPct val="100000"/>
                </a:lnSpc>
                <a:spcBef>
                  <a:spcPts val="0"/>
                </a:spcBef>
                <a:spcAft>
                  <a:spcPts val="2400"/>
                </a:spcAft>
                <a:buFont typeface="Arial" panose="020B0604020202020204" pitchFamily="34" charset="0"/>
                <a:buChar char="•"/>
              </a:pPr>
              <a:r>
                <a:rPr lang="en-US" dirty="0"/>
                <a:t>In a recent study Burlington was ranked the </a:t>
              </a:r>
              <a:r>
                <a:rPr lang="en-US" dirty="0">
                  <a:solidFill>
                    <a:srgbClr val="4195D1"/>
                  </a:solidFill>
                </a:rPr>
                <a:t>4</a:t>
              </a:r>
              <a:r>
                <a:rPr lang="en-US" baseline="30000" dirty="0">
                  <a:solidFill>
                    <a:srgbClr val="4195D1"/>
                  </a:solidFill>
                </a:rPr>
                <a:t>th</a:t>
              </a:r>
              <a:r>
                <a:rPr lang="en-US" dirty="0"/>
                <a:t> safest city in the US and South Burlington as the </a:t>
              </a:r>
              <a:r>
                <a:rPr lang="en-US" dirty="0">
                  <a:solidFill>
                    <a:srgbClr val="4195D1"/>
                  </a:solidFill>
                </a:rPr>
                <a:t>1</a:t>
              </a:r>
              <a:r>
                <a:rPr lang="en-US" baseline="30000" dirty="0">
                  <a:solidFill>
                    <a:srgbClr val="4195D1"/>
                  </a:solidFill>
                </a:rPr>
                <a:t>st</a:t>
              </a:r>
              <a:endParaRPr lang="en-US" dirty="0"/>
            </a:p>
            <a:p>
              <a:pPr marL="342900" indent="-342900">
                <a:lnSpc>
                  <a:spcPct val="100000"/>
                </a:lnSpc>
                <a:spcBef>
                  <a:spcPts val="0"/>
                </a:spcBef>
                <a:spcAft>
                  <a:spcPts val="2400"/>
                </a:spcAft>
                <a:buFont typeface="Arial" panose="020B0604020202020204" pitchFamily="34" charset="0"/>
                <a:buChar char="•"/>
              </a:pPr>
              <a:r>
                <a:rPr lang="en-US" dirty="0"/>
                <a:t>Burlington is NOT immune to national trends of housing issues, mental health challenges and drug activity – these issues exist here</a:t>
              </a:r>
            </a:p>
            <a:p>
              <a:pPr marL="342900" indent="-342900">
                <a:lnSpc>
                  <a:spcPct val="100000"/>
                </a:lnSpc>
                <a:spcBef>
                  <a:spcPts val="0"/>
                </a:spcBef>
                <a:spcAft>
                  <a:spcPts val="2400"/>
                </a:spcAft>
                <a:buFont typeface="Arial" panose="020B0604020202020204" pitchFamily="34" charset="0"/>
                <a:buChar char="•"/>
              </a:pPr>
              <a:r>
                <a:rPr lang="en-US" dirty="0"/>
                <a:t>Practicing vigilance reduces risks: lock doors, don’t leave valuables visible, and travel in pairs</a:t>
              </a:r>
            </a:p>
            <a:p>
              <a:pPr marL="342900" indent="-342900">
                <a:lnSpc>
                  <a:spcPct val="100000"/>
                </a:lnSpc>
                <a:spcBef>
                  <a:spcPts val="0"/>
                </a:spcBef>
                <a:spcAft>
                  <a:spcPts val="2400"/>
                </a:spcAft>
                <a:buFont typeface="Arial" panose="020B0604020202020204" pitchFamily="34" charset="0"/>
                <a:buChar char="•"/>
              </a:pPr>
              <a:r>
                <a:rPr lang="en-US" dirty="0"/>
                <a:t>“</a:t>
              </a:r>
              <a:r>
                <a:rPr lang="en-US" i="1" dirty="0"/>
                <a:t>Nothing good happens after midnight</a:t>
              </a:r>
              <a:r>
                <a:rPr lang="en-US" dirty="0"/>
                <a:t>”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</a:pPr>
              <a:r>
                <a:rPr lang="en-US" dirty="0">
                  <a:solidFill>
                    <a:srgbClr val="4195D1"/>
                  </a:solidFill>
                </a:rPr>
                <a:t>With a little vigilance and the support of UVM’s safety resources, students can confidently navigate Burlington and thrive in our community.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6075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E8BEC-D149-9E66-F731-9FFBC5204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F75D0E9C-B39A-1FE6-E487-E978A96D4EA0}"/>
              </a:ext>
            </a:extLst>
          </p:cNvPr>
          <p:cNvSpPr txBox="1">
            <a:spLocks/>
          </p:cNvSpPr>
          <p:nvPr/>
        </p:nvSpPr>
        <p:spPr>
          <a:xfrm>
            <a:off x="5831194" y="746607"/>
            <a:ext cx="6023259" cy="890221"/>
          </a:xfrm>
          <a:prstGeom prst="rect">
            <a:avLst/>
          </a:prstGeom>
        </p:spPr>
        <p:txBody>
          <a:bodyPr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bg1"/>
                </a:solidFill>
                <a:latin typeface="Lora SemiBold" pitchFamily="2" charset="77"/>
                <a:ea typeface="Frank Ruhl Libre" pitchFamily="2" charset="-79"/>
                <a:cs typeface="Frank Ruhl Libre" pitchFamily="2" charset="-79"/>
              </a:defRPr>
            </a:lvl1pPr>
          </a:lstStyle>
          <a:p>
            <a:r>
              <a:rPr lang="en-US" dirty="0"/>
              <a:t>Cat </a:t>
            </a:r>
            <a:r>
              <a:rPr lang="en-US" dirty="0" err="1"/>
              <a:t>ECare</a:t>
            </a:r>
            <a:endParaRPr lang="en-US" dirty="0"/>
          </a:p>
        </p:txBody>
      </p:sp>
      <p:pic>
        <p:nvPicPr>
          <p:cNvPr id="3" name="Content Placeholder 10">
            <a:extLst>
              <a:ext uri="{FF2B5EF4-FFF2-40B4-BE49-F238E27FC236}">
                <a16:creationId xmlns:a16="http://schemas.microsoft.com/office/drawing/2014/main" id="{101E1AAE-8DD0-ACC2-86D2-8E2C451ABA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985" r="19985"/>
          <a:stretch/>
        </p:blipFill>
        <p:spPr>
          <a:xfrm>
            <a:off x="0" y="148501"/>
            <a:ext cx="5283200" cy="5875000"/>
          </a:xfrm>
          <a:prstGeom prst="rect">
            <a:avLst/>
          </a:prstGeom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51133CFB-00BC-727A-FF88-64B237089404}"/>
              </a:ext>
            </a:extLst>
          </p:cNvPr>
          <p:cNvSpPr txBox="1">
            <a:spLocks/>
          </p:cNvSpPr>
          <p:nvPr/>
        </p:nvSpPr>
        <p:spPr>
          <a:xfrm>
            <a:off x="5831194" y="1596121"/>
            <a:ext cx="6023258" cy="511068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Cat </a:t>
            </a:r>
            <a:r>
              <a:rPr lang="en-US" dirty="0" err="1"/>
              <a:t>ECare</a:t>
            </a:r>
            <a:r>
              <a:rPr lang="en-US" dirty="0"/>
              <a:t> program consists of lifesaving equipment at AED stations around campus.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C400"/>
                </a:solidFill>
              </a:rPr>
              <a:t>Automated External Defibrillators </a:t>
            </a:r>
            <a:r>
              <a:rPr lang="en-US" dirty="0"/>
              <a:t>(AEDs)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C400"/>
                </a:solidFill>
              </a:rPr>
              <a:t>Bleeding control kits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C400"/>
                </a:solidFill>
              </a:rPr>
              <a:t>Narcan® </a:t>
            </a:r>
            <a:r>
              <a:rPr lang="en-US" dirty="0"/>
              <a:t>(Nasal opioid overdose treatment)</a:t>
            </a:r>
          </a:p>
          <a:p>
            <a:r>
              <a:rPr lang="en-US" dirty="0"/>
              <a:t>The program includes comprehensive training in CPR/AED use, bleeding control and Narcan.</a:t>
            </a:r>
          </a:p>
          <a:p>
            <a:r>
              <a:rPr lang="en-US" dirty="0"/>
              <a:t>See CATSafe for a map of AED locations.</a:t>
            </a:r>
          </a:p>
          <a:p>
            <a:r>
              <a:rPr lang="en-US" dirty="0"/>
              <a:t>Training: </a:t>
            </a:r>
            <a:r>
              <a:rPr lang="en-US" dirty="0">
                <a:solidFill>
                  <a:srgbClr val="FFC400"/>
                </a:solidFill>
              </a:rPr>
              <a:t>uvm.edu/emergency/cat-ecare-training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DC1233-CAE9-6B55-7F1C-868071B77761}"/>
              </a:ext>
            </a:extLst>
          </p:cNvPr>
          <p:cNvSpPr txBox="1"/>
          <p:nvPr/>
        </p:nvSpPr>
        <p:spPr>
          <a:xfrm rot="716298">
            <a:off x="3504330" y="5053095"/>
            <a:ext cx="1676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2,130+ individuals trained!</a:t>
            </a:r>
          </a:p>
        </p:txBody>
      </p:sp>
    </p:spTree>
    <p:extLst>
      <p:ext uri="{BB962C8B-B14F-4D97-AF65-F5344CB8AC3E}">
        <p14:creationId xmlns:p14="http://schemas.microsoft.com/office/powerpoint/2010/main" val="3802789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88957-8C18-2C44-A6D2-198317860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29" y="779264"/>
            <a:ext cx="6023259" cy="778075"/>
          </a:xfrm>
        </p:spPr>
        <p:txBody>
          <a:bodyPr anchor="ctr">
            <a:normAutofit/>
          </a:bodyPr>
          <a:lstStyle/>
          <a:p>
            <a:r>
              <a:rPr lang="en-US" dirty="0"/>
              <a:t>Rankings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EE337D5-2708-5D9A-F14D-1E99C83CBAD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3" b="13353"/>
          <a:stretch/>
        </p:blipFill>
        <p:spPr>
          <a:xfrm>
            <a:off x="6762803" y="592918"/>
            <a:ext cx="5165725" cy="5672164"/>
          </a:xfrm>
          <a:prstGeom prst="rect">
            <a:avLst/>
          </a:pr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DF326-0E46-D23B-E4E7-50631375C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30" y="1460310"/>
            <a:ext cx="6023258" cy="449011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40000"/>
              </a:lnSpc>
            </a:pPr>
            <a:r>
              <a:rPr lang="en-US" sz="1900" dirty="0"/>
              <a:t>#1 school for students who make an impact (Princeton Review)</a:t>
            </a:r>
          </a:p>
          <a:p>
            <a:pPr>
              <a:lnSpc>
                <a:spcPct val="140000"/>
              </a:lnSpc>
            </a:pPr>
            <a:r>
              <a:rPr lang="en-US" sz="1900" dirty="0"/>
              <a:t>#11 Top Green school (Princeton Review)</a:t>
            </a:r>
          </a:p>
          <a:p>
            <a:r>
              <a:rPr lang="en-US" dirty="0"/>
              <a:t>#68 in Top Public Schools </a:t>
            </a:r>
            <a:r>
              <a:rPr lang="en-US" sz="1900" dirty="0"/>
              <a:t>(US News &amp; World Report)</a:t>
            </a:r>
          </a:p>
          <a:p>
            <a:r>
              <a:rPr lang="en-US" sz="1900" dirty="0"/>
              <a:t>#10 on USA Today’s Best College Towns</a:t>
            </a:r>
          </a:p>
          <a:p>
            <a:pPr>
              <a:lnSpc>
                <a:spcPct val="140000"/>
              </a:lnSpc>
            </a:pPr>
            <a:r>
              <a:rPr lang="en-US" sz="1900" dirty="0"/>
              <a:t>#6 on CNN’s “America’s Best Towns to Visit”</a:t>
            </a:r>
          </a:p>
          <a:p>
            <a:r>
              <a:rPr lang="en-US" sz="1900" dirty="0"/>
              <a:t>Gold Rating awarded by Association for the Advancement of Sustainability in Higher Education for Sustainability for the fifth time in a row</a:t>
            </a:r>
          </a:p>
          <a:p>
            <a:pPr>
              <a:lnSpc>
                <a:spcPct val="140000"/>
              </a:lnSpc>
            </a:pPr>
            <a:r>
              <a:rPr lang="en-US" sz="1900" dirty="0"/>
              <a:t>#3 in Peace Corps volunteers</a:t>
            </a:r>
          </a:p>
          <a:p>
            <a:pPr>
              <a:lnSpc>
                <a:spcPct val="140000"/>
              </a:lnSpc>
            </a:pPr>
            <a:endParaRPr lang="en-US" sz="1900" dirty="0"/>
          </a:p>
          <a:p>
            <a:pPr>
              <a:lnSpc>
                <a:spcPct val="140000"/>
              </a:lnSpc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282158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6AD0A-D840-E946-61C7-327EEE35D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F520F-2FB1-A13E-7DE6-6DEAFB1B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4000" dirty="0">
                <a:solidFill>
                  <a:srgbClr val="FFC000"/>
                </a:solidFill>
              </a:rPr>
            </a:br>
            <a:r>
              <a:rPr lang="en-US" sz="4800" dirty="0">
                <a:solidFill>
                  <a:srgbClr val="FFC000"/>
                </a:solidFill>
              </a:rPr>
              <a:t>Current student panel</a:t>
            </a:r>
            <a:br>
              <a:rPr lang="en-US" sz="4000" dirty="0">
                <a:solidFill>
                  <a:srgbClr val="FFC000"/>
                </a:solidFill>
              </a:rPr>
            </a:b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7C75A-FFDA-598D-F5FE-C626AA2D8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Abby Reeves ’28 </a:t>
            </a:r>
            <a:r>
              <a:rPr lang="en-US" dirty="0"/>
              <a:t>Leawood, KS</a:t>
            </a:r>
            <a:br>
              <a:rPr lang="en-US" dirty="0"/>
            </a:br>
            <a:r>
              <a:rPr lang="en-US" dirty="0"/>
              <a:t>Psychological Sciences</a:t>
            </a:r>
          </a:p>
          <a:p>
            <a:r>
              <a:rPr lang="en-US" b="1" dirty="0">
                <a:solidFill>
                  <a:srgbClr val="FFC000"/>
                </a:solidFill>
              </a:rPr>
              <a:t>Eden Placer ’28 </a:t>
            </a:r>
            <a:r>
              <a:rPr lang="en-US" dirty="0"/>
              <a:t>Franklin Lakes, NJ</a:t>
            </a:r>
            <a:br>
              <a:rPr lang="en-US" dirty="0"/>
            </a:br>
            <a:r>
              <a:rPr lang="en-US" dirty="0"/>
              <a:t>Linguistics, minor in Communication Sciences </a:t>
            </a:r>
            <a:r>
              <a:rPr lang="en-US"/>
              <a:t>and Disorders</a:t>
            </a:r>
          </a:p>
          <a:p>
            <a:r>
              <a:rPr lang="en-US" b="1">
                <a:solidFill>
                  <a:srgbClr val="FFC000"/>
                </a:solidFill>
              </a:rPr>
              <a:t>Rese </a:t>
            </a:r>
            <a:r>
              <a:rPr lang="en-US" b="1" dirty="0" err="1">
                <a:solidFill>
                  <a:srgbClr val="FFC000"/>
                </a:solidFill>
              </a:rPr>
              <a:t>Schlameuss</a:t>
            </a:r>
            <a:r>
              <a:rPr lang="en-US" b="1" dirty="0">
                <a:solidFill>
                  <a:srgbClr val="FFC000"/>
                </a:solidFill>
              </a:rPr>
              <a:t> ’28 </a:t>
            </a:r>
            <a:r>
              <a:rPr lang="en-US" dirty="0"/>
              <a:t>East Stroudsburg, PA</a:t>
            </a:r>
            <a:br>
              <a:rPr lang="en-US" b="1" dirty="0">
                <a:solidFill>
                  <a:srgbClr val="FFC000"/>
                </a:solidFill>
              </a:rPr>
            </a:br>
            <a:r>
              <a:rPr lang="en-US" dirty="0"/>
              <a:t>Political Science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04CD74B-F7C7-2DA6-89DC-6CFCB53593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8" r="19628"/>
          <a:stretch>
            <a:fillRect/>
          </a:stretch>
        </p:blipFill>
        <p:spPr>
          <a:xfrm>
            <a:off x="6724824" y="592641"/>
            <a:ext cx="5165725" cy="5672717"/>
          </a:xfrm>
          <a:prstGeom prst="rect">
            <a:avLst/>
          </a:prstGeom>
          <a:solidFill>
            <a:srgbClr val="F7F7F7">
              <a:lumMod val="90000"/>
            </a:srgbClr>
          </a:solidFill>
        </p:spPr>
      </p:pic>
    </p:spTree>
    <p:extLst>
      <p:ext uri="{BB962C8B-B14F-4D97-AF65-F5344CB8AC3E}">
        <p14:creationId xmlns:p14="http://schemas.microsoft.com/office/powerpoint/2010/main" val="3126089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8621C-EE80-CC34-6645-F1691C6C1D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606" y="482138"/>
            <a:ext cx="8566890" cy="82296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What’s next?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C8C1F-F574-D04B-AB78-C169B0BC7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605" y="1436914"/>
            <a:ext cx="10571823" cy="4513944"/>
          </a:xfrm>
        </p:spPr>
        <p:txBody>
          <a:bodyPr numCol="2">
            <a:normAutofit fontScale="85000" lnSpcReduction="20000"/>
          </a:bodyPr>
          <a:lstStyle/>
          <a:p>
            <a:r>
              <a:rPr lang="en-US" sz="2800" dirty="0"/>
              <a:t>College fair coverage</a:t>
            </a:r>
          </a:p>
          <a:p>
            <a:endParaRPr lang="en-US" sz="2800" dirty="0"/>
          </a:p>
          <a:p>
            <a:r>
              <a:rPr lang="en-US" sz="2800" dirty="0"/>
              <a:t>Connect with admissions recruitment staff</a:t>
            </a:r>
          </a:p>
          <a:p>
            <a:endParaRPr lang="en-US" sz="2800" dirty="0"/>
          </a:p>
          <a:p>
            <a:r>
              <a:rPr lang="en-US" sz="2800" dirty="0"/>
              <a:t>Check that you’re receiving the monthly email updates</a:t>
            </a:r>
          </a:p>
          <a:p>
            <a:endParaRPr lang="en-US" dirty="0"/>
          </a:p>
          <a:p>
            <a:r>
              <a:rPr lang="en-US" sz="2800" dirty="0"/>
              <a:t>Fill the funnel: Refer a Catamount </a:t>
            </a:r>
          </a:p>
          <a:p>
            <a:endParaRPr lang="en-US" dirty="0"/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r>
              <a:rPr lang="en-US" dirty="0">
                <a:solidFill>
                  <a:srgbClr val="FFC000"/>
                </a:solidFill>
              </a:rPr>
              <a:t>Save the dates for Admitted Student Receptions</a:t>
            </a:r>
          </a:p>
          <a:p>
            <a:endParaRPr lang="en-US" dirty="0"/>
          </a:p>
          <a:p>
            <a:r>
              <a:rPr lang="en-US" dirty="0"/>
              <a:t>Feb 1-Washington, DC</a:t>
            </a:r>
          </a:p>
          <a:p>
            <a:r>
              <a:rPr lang="en-US" dirty="0"/>
              <a:t>Feb 2-Philadelphia, PA</a:t>
            </a:r>
          </a:p>
          <a:p>
            <a:r>
              <a:rPr lang="en-US" dirty="0"/>
              <a:t>Feb 3-New York City</a:t>
            </a:r>
          </a:p>
          <a:p>
            <a:endParaRPr lang="en-US" dirty="0"/>
          </a:p>
          <a:p>
            <a:r>
              <a:rPr lang="en-US" dirty="0"/>
              <a:t>March 16: </a:t>
            </a:r>
          </a:p>
          <a:p>
            <a:r>
              <a:rPr lang="en-US" dirty="0"/>
              <a:t>San Francisco</a:t>
            </a:r>
          </a:p>
          <a:p>
            <a:r>
              <a:rPr lang="en-US" dirty="0"/>
              <a:t>Chicago</a:t>
            </a:r>
          </a:p>
          <a:p>
            <a:r>
              <a:rPr lang="en-US" dirty="0"/>
              <a:t>Westchester County</a:t>
            </a:r>
          </a:p>
          <a:p>
            <a:endParaRPr lang="en-US" dirty="0"/>
          </a:p>
          <a:p>
            <a:r>
              <a:rPr lang="en-US" dirty="0"/>
              <a:t>March 17: </a:t>
            </a:r>
          </a:p>
          <a:p>
            <a:r>
              <a:rPr lang="en-US" dirty="0"/>
              <a:t>Denver </a:t>
            </a:r>
            <a:br>
              <a:rPr lang="en-US" dirty="0"/>
            </a:br>
            <a:r>
              <a:rPr lang="en-US" dirty="0"/>
              <a:t>Minneapolis/St. Paul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604AFE-C6A9-B8E0-24B9-80BD9C3BD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272" y="5091519"/>
            <a:ext cx="1073226" cy="107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81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0CB78-58A7-C663-471C-56F096780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606" y="1122363"/>
            <a:ext cx="9726158" cy="1301523"/>
          </a:xfrm>
        </p:spPr>
        <p:txBody>
          <a:bodyPr/>
          <a:lstStyle/>
          <a:p>
            <a:r>
              <a:rPr lang="en-US" dirty="0">
                <a:latin typeface="Century" panose="02040604050505020304" pitchFamily="18" charset="0"/>
              </a:rPr>
              <a:t>Thank you for joining us!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509F87-5DB0-F2FA-A4EB-071DDF88D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606" y="2641601"/>
            <a:ext cx="8566890" cy="2206170"/>
          </a:xfrm>
        </p:spPr>
        <p:txBody>
          <a:bodyPr>
            <a:normAutofit lnSpcReduction="10000"/>
          </a:bodyPr>
          <a:lstStyle/>
          <a:p>
            <a:endParaRPr lang="en-US" b="1" dirty="0">
              <a:latin typeface="Playfair Display Black" panose="00000A00000000000000" pitchFamily="2" charset="0"/>
            </a:endParaRPr>
          </a:p>
          <a:p>
            <a:r>
              <a:rPr lang="en-US" dirty="0">
                <a:latin typeface="Century" panose="02040604050505020304" pitchFamily="18" charset="0"/>
              </a:rPr>
              <a:t>Questions? </a:t>
            </a:r>
          </a:p>
          <a:p>
            <a:r>
              <a:rPr lang="en-US" dirty="0">
                <a:latin typeface="Century" panose="02040604050505020304" pitchFamily="18" charset="0"/>
              </a:rPr>
              <a:t>Liz Hamlin-Volz G’14 –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" panose="020406040505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Elizabeth.Hamlin@uvm.edu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Century" panose="02040604050505020304" pitchFamily="18" charset="0"/>
            </a:endParaRPr>
          </a:p>
          <a:p>
            <a:r>
              <a:rPr lang="en-US" dirty="0">
                <a:latin typeface="Century" panose="02040604050505020304" pitchFamily="18" charset="0"/>
              </a:rPr>
              <a:t>Anja Samsom ’24 </a:t>
            </a:r>
            <a:r>
              <a:rPr lang="en-US" dirty="0">
                <a:solidFill>
                  <a:schemeClr val="accent6"/>
                </a:solidFill>
                <a:latin typeface="Century" panose="020406040505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Anja.Samsom@uvm.edu</a:t>
            </a:r>
            <a:endParaRPr lang="en-US" dirty="0">
              <a:solidFill>
                <a:schemeClr val="accent6"/>
              </a:solidFill>
              <a:latin typeface="Century" panose="02040604050505020304" pitchFamily="18" charset="0"/>
            </a:endParaRPr>
          </a:p>
          <a:p>
            <a:r>
              <a:rPr lang="en-US" dirty="0">
                <a:latin typeface="Century" panose="02040604050505020304" pitchFamily="18" charset="0"/>
              </a:rPr>
              <a:t>Andrea Luchini ’98, G’05 </a:t>
            </a:r>
            <a:r>
              <a:rPr lang="en-US" dirty="0">
                <a:solidFill>
                  <a:schemeClr val="accent6"/>
                </a:solidFill>
                <a:latin typeface="Century" panose="02040604050505020304" pitchFamily="18" charset="0"/>
              </a:rPr>
              <a:t>Andrea.Luchini@uvm.edu</a:t>
            </a:r>
          </a:p>
          <a:p>
            <a:r>
              <a:rPr lang="en-US" dirty="0">
                <a:latin typeface="Century" panose="02040604050505020304" pitchFamily="18" charset="0"/>
              </a:rPr>
              <a:t>Moses Murphy </a:t>
            </a:r>
            <a:r>
              <a:rPr lang="en-US" dirty="0">
                <a:solidFill>
                  <a:schemeClr val="accent6"/>
                </a:solidFill>
                <a:latin typeface="Century" panose="020406040505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Moses.Murphy@uvm.edu</a:t>
            </a:r>
            <a:endParaRPr lang="en-US" dirty="0">
              <a:solidFill>
                <a:schemeClr val="accent6"/>
              </a:solidFill>
              <a:latin typeface="Century" panose="02040604050505020304" pitchFamily="18" charset="0"/>
            </a:endParaRPr>
          </a:p>
          <a:p>
            <a:endParaRPr lang="en-US" dirty="0">
              <a:solidFill>
                <a:schemeClr val="accent6"/>
              </a:solidFill>
              <a:latin typeface="Century" panose="02040604050505020304" pitchFamily="18" charset="0"/>
            </a:endParaRPr>
          </a:p>
          <a:p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latin typeface="Century" panose="02040604050505020304" pitchFamily="18" charset="0"/>
            </a:endParaRPr>
          </a:p>
          <a:p>
            <a:endParaRPr lang="en-US" b="1" dirty="0">
              <a:latin typeface="Century Gothic" panose="020B0502020202020204" pitchFamily="34" charset="0"/>
            </a:endParaRPr>
          </a:p>
        </p:txBody>
      </p:sp>
      <p:pic>
        <p:nvPicPr>
          <p:cNvPr id="4" name="Picture 3" descr="QR Code Image">
            <a:extLst>
              <a:ext uri="{FF2B5EF4-FFF2-40B4-BE49-F238E27FC236}">
                <a16:creationId xmlns:a16="http://schemas.microsoft.com/office/drawing/2014/main" id="{ACDC3774-2AE4-7DB6-C7C0-8FBDDAD9E4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5704" y="4007077"/>
            <a:ext cx="2554287" cy="2554287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A3B82F70-88C2-096A-3826-1BE8AF12A532}"/>
              </a:ext>
            </a:extLst>
          </p:cNvPr>
          <p:cNvSpPr txBox="1">
            <a:spLocks/>
          </p:cNvSpPr>
          <p:nvPr/>
        </p:nvSpPr>
        <p:spPr>
          <a:xfrm>
            <a:off x="9943305" y="3467667"/>
            <a:ext cx="2554288" cy="1078820"/>
          </a:xfrm>
          <a:prstGeom prst="rect">
            <a:avLst/>
          </a:prstGeom>
        </p:spPr>
        <p:txBody>
          <a:bodyPr anchor="b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bg1"/>
                </a:solidFill>
                <a:latin typeface="Lora SemiBold" pitchFamily="2" charset="77"/>
                <a:ea typeface="Frank Ruhl Libre" pitchFamily="2" charset="-79"/>
                <a:cs typeface="Frank Ruhl Libre" pitchFamily="2" charset="-79"/>
              </a:defRPr>
            </a:lvl1pPr>
          </a:lstStyle>
          <a:p>
            <a:r>
              <a:rPr lang="en-US" dirty="0"/>
              <a:t>Update your contact information!</a:t>
            </a:r>
          </a:p>
        </p:txBody>
      </p: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034D51B5-28F4-4F43-D906-D1EB7C29788F}"/>
              </a:ext>
            </a:extLst>
          </p:cNvPr>
          <p:cNvCxnSpPr>
            <a:stCxn id="6" idx="2"/>
          </p:cNvCxnSpPr>
          <p:nvPr/>
        </p:nvCxnSpPr>
        <p:spPr>
          <a:xfrm rot="5400000">
            <a:off x="10270559" y="4334329"/>
            <a:ext cx="737733" cy="1162049"/>
          </a:xfrm>
          <a:prstGeom prst="curvedConnector2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076065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of Vermont Exec Template 22">
  <a:themeElements>
    <a:clrScheme name="UVM Template">
      <a:dk1>
        <a:srgbClr val="000000"/>
      </a:dk1>
      <a:lt1>
        <a:srgbClr val="FFFFFF"/>
      </a:lt1>
      <a:dk2>
        <a:srgbClr val="154734"/>
      </a:dk2>
      <a:lt2>
        <a:srgbClr val="F7F7F7"/>
      </a:lt2>
      <a:accent1>
        <a:srgbClr val="71B0E0"/>
      </a:accent1>
      <a:accent2>
        <a:srgbClr val="4C9DD6"/>
      </a:accent2>
      <a:accent3>
        <a:srgbClr val="F7F7F7"/>
      </a:accent3>
      <a:accent4>
        <a:srgbClr val="DC582A"/>
      </a:accent4>
      <a:accent5>
        <a:srgbClr val="00303C"/>
      </a:accent5>
      <a:accent6>
        <a:srgbClr val="FFD1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VM22_PPT_Template_SVG" id="{E61C691F-A77F-A148-8FDB-B61DD208C958}" vid="{39546C88-0921-1F4E-A650-D1BE9CBFA2A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1242</Words>
  <Application>Microsoft Office PowerPoint</Application>
  <PresentationFormat>Widescreen</PresentationFormat>
  <Paragraphs>158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Aptos</vt:lpstr>
      <vt:lpstr>Arial</vt:lpstr>
      <vt:lpstr>Calibri</vt:lpstr>
      <vt:lpstr>Century</vt:lpstr>
      <vt:lpstr>Century Gothic</vt:lpstr>
      <vt:lpstr>Lora SemiBold</vt:lpstr>
      <vt:lpstr>Playfair Display Black</vt:lpstr>
      <vt:lpstr>Poppins Medium</vt:lpstr>
      <vt:lpstr>Times New Roman</vt:lpstr>
      <vt:lpstr>University of Vermont Exec Template 22</vt:lpstr>
      <vt:lpstr> </vt:lpstr>
      <vt:lpstr>Welcome &amp; What we’ll cover</vt:lpstr>
      <vt:lpstr>New Students Fall 2026 attributes (unofficial until after census) </vt:lpstr>
      <vt:lpstr>UVM Application process changes</vt:lpstr>
      <vt:lpstr>Merit scholarship changes for 2027</vt:lpstr>
      <vt:lpstr>UVM’s Regional Tuition Break Program Changes for Fall 2027 </vt:lpstr>
      <vt:lpstr>University housing/student life changes for Fall 2027</vt:lpstr>
      <vt:lpstr>PowerPoint Presentation</vt:lpstr>
      <vt:lpstr>PowerPoint Presentation</vt:lpstr>
      <vt:lpstr>Rankings</vt:lpstr>
      <vt:lpstr> Current student panel </vt:lpstr>
      <vt:lpstr>What’s next?</vt:lpstr>
      <vt:lpstr>Thank you for joining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Aja M Depass (she/her)</dc:creator>
  <cp:lastModifiedBy>Liz Hamlin-Volz</cp:lastModifiedBy>
  <cp:revision>29</cp:revision>
  <dcterms:created xsi:type="dcterms:W3CDTF">2024-09-05T18:56:23Z</dcterms:created>
  <dcterms:modified xsi:type="dcterms:W3CDTF">2026-09-09T22:43:23Z</dcterms:modified>
</cp:coreProperties>
</file>